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theme/themeOverride12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94"/>
  </p:notesMasterIdLst>
  <p:handoutMasterIdLst>
    <p:handoutMasterId r:id="rId95"/>
  </p:handoutMasterIdLst>
  <p:sldIdLst>
    <p:sldId id="583" r:id="rId2"/>
    <p:sldId id="693" r:id="rId3"/>
    <p:sldId id="789" r:id="rId4"/>
    <p:sldId id="706" r:id="rId5"/>
    <p:sldId id="707" r:id="rId6"/>
    <p:sldId id="634" r:id="rId7"/>
    <p:sldId id="590" r:id="rId8"/>
    <p:sldId id="614" r:id="rId9"/>
    <p:sldId id="615" r:id="rId10"/>
    <p:sldId id="616" r:id="rId11"/>
    <p:sldId id="617" r:id="rId12"/>
    <p:sldId id="618" r:id="rId13"/>
    <p:sldId id="720" r:id="rId14"/>
    <p:sldId id="721" r:id="rId15"/>
    <p:sldId id="722" r:id="rId16"/>
    <p:sldId id="735" r:id="rId17"/>
    <p:sldId id="736" r:id="rId18"/>
    <p:sldId id="737" r:id="rId19"/>
    <p:sldId id="738" r:id="rId20"/>
    <p:sldId id="739" r:id="rId21"/>
    <p:sldId id="740" r:id="rId22"/>
    <p:sldId id="741" r:id="rId23"/>
    <p:sldId id="742" r:id="rId24"/>
    <p:sldId id="743" r:id="rId25"/>
    <p:sldId id="745" r:id="rId26"/>
    <p:sldId id="746" r:id="rId27"/>
    <p:sldId id="747" r:id="rId28"/>
    <p:sldId id="723" r:id="rId29"/>
    <p:sldId id="754" r:id="rId30"/>
    <p:sldId id="748" r:id="rId31"/>
    <p:sldId id="749" r:id="rId32"/>
    <p:sldId id="750" r:id="rId33"/>
    <p:sldId id="751" r:id="rId34"/>
    <p:sldId id="752" r:id="rId35"/>
    <p:sldId id="753" r:id="rId36"/>
    <p:sldId id="724" r:id="rId37"/>
    <p:sldId id="725" r:id="rId38"/>
    <p:sldId id="726" r:id="rId39"/>
    <p:sldId id="727" r:id="rId40"/>
    <p:sldId id="728" r:id="rId41"/>
    <p:sldId id="691" r:id="rId42"/>
    <p:sldId id="692" r:id="rId43"/>
    <p:sldId id="719" r:id="rId44"/>
    <p:sldId id="709" r:id="rId45"/>
    <p:sldId id="710" r:id="rId46"/>
    <p:sldId id="713" r:id="rId47"/>
    <p:sldId id="714" r:id="rId48"/>
    <p:sldId id="716" r:id="rId49"/>
    <p:sldId id="717" r:id="rId50"/>
    <p:sldId id="718" r:id="rId51"/>
    <p:sldId id="790" r:id="rId52"/>
    <p:sldId id="756" r:id="rId53"/>
    <p:sldId id="757" r:id="rId54"/>
    <p:sldId id="791" r:id="rId55"/>
    <p:sldId id="810" r:id="rId56"/>
    <p:sldId id="808" r:id="rId57"/>
    <p:sldId id="758" r:id="rId58"/>
    <p:sldId id="767" r:id="rId59"/>
    <p:sldId id="777" r:id="rId60"/>
    <p:sldId id="781" r:id="rId61"/>
    <p:sldId id="792" r:id="rId62"/>
    <p:sldId id="786" r:id="rId63"/>
    <p:sldId id="788" r:id="rId64"/>
    <p:sldId id="818" r:id="rId65"/>
    <p:sldId id="841" r:id="rId66"/>
    <p:sldId id="820" r:id="rId67"/>
    <p:sldId id="821" r:id="rId68"/>
    <p:sldId id="802" r:id="rId69"/>
    <p:sldId id="832" r:id="rId70"/>
    <p:sldId id="837" r:id="rId71"/>
    <p:sldId id="839" r:id="rId72"/>
    <p:sldId id="853" r:id="rId73"/>
    <p:sldId id="854" r:id="rId74"/>
    <p:sldId id="855" r:id="rId75"/>
    <p:sldId id="856" r:id="rId76"/>
    <p:sldId id="857" r:id="rId77"/>
    <p:sldId id="858" r:id="rId78"/>
    <p:sldId id="873" r:id="rId79"/>
    <p:sldId id="859" r:id="rId80"/>
    <p:sldId id="860" r:id="rId81"/>
    <p:sldId id="861" r:id="rId82"/>
    <p:sldId id="862" r:id="rId83"/>
    <p:sldId id="863" r:id="rId84"/>
    <p:sldId id="864" r:id="rId85"/>
    <p:sldId id="865" r:id="rId86"/>
    <p:sldId id="866" r:id="rId87"/>
    <p:sldId id="874" r:id="rId88"/>
    <p:sldId id="867" r:id="rId89"/>
    <p:sldId id="878" r:id="rId90"/>
    <p:sldId id="879" r:id="rId91"/>
    <p:sldId id="875" r:id="rId92"/>
    <p:sldId id="876" r:id="rId93"/>
  </p:sldIdLst>
  <p:sldSz cx="6858000" cy="5143500"/>
  <p:notesSz cx="9945688" cy="6858000"/>
  <p:embeddedFontLst>
    <p:embeddedFont>
      <p:font typeface="KT&amp;G 상상본문 M" panose="020B0600000101010101" charset="-127"/>
      <p:regular r:id="rId96"/>
    </p:embeddedFont>
    <p:embeddedFont>
      <p:font typeface="KT&amp;G 상상제목 B" panose="020B0600000101010101" charset="-127"/>
      <p:regular r:id="rId97"/>
    </p:embeddedFont>
    <p:embeddedFont>
      <p:font typeface="맑은 고딕" panose="020B0503020000020004" pitchFamily="50" charset="-127"/>
      <p:regular r:id="rId98"/>
      <p:bold r:id="rId99"/>
    </p:embeddedFont>
    <p:embeddedFont>
      <p:font typeface="10X10" panose="020B0600000101010101" charset="-127"/>
      <p:regular r:id="rId100"/>
    </p:embeddedFont>
    <p:embeddedFont>
      <p:font typeface="함초롬바탕" panose="02030604000101010101" pitchFamily="18" charset="-127"/>
      <p:regular r:id="rId101"/>
      <p:bold r:id="rId102"/>
    </p:embeddedFont>
    <p:embeddedFont>
      <p:font typeface="Meiryo" panose="020B0604030504040204" pitchFamily="34" charset="-128"/>
      <p:regular r:id="rId103"/>
      <p:bold r:id="rId104"/>
      <p:italic r:id="rId105"/>
      <p:boldItalic r:id="rId106"/>
    </p:embeddedFont>
    <p:embeddedFont>
      <p:font typeface="Consolas" panose="020B0609020204030204" pitchFamily="49" charset="0"/>
      <p:regular r:id="rId107"/>
      <p:bold r:id="rId108"/>
      <p:italic r:id="rId109"/>
      <p:boldItalic r:id="rId1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160" userDrawn="1">
          <p15:clr>
            <a:srgbClr val="A4A3A4"/>
          </p15:clr>
        </p15:guide>
        <p15:guide id="7" orient="horz" pos="350" userDrawn="1">
          <p15:clr>
            <a:srgbClr val="A4A3A4"/>
          </p15:clr>
        </p15:guide>
        <p15:guide id="8" orient="horz" pos="2119" userDrawn="1">
          <p15:clr>
            <a:srgbClr val="A4A3A4"/>
          </p15:clr>
        </p15:guide>
        <p15:guide id="9" pos="459" userDrawn="1">
          <p15:clr>
            <a:srgbClr val="A4A3A4"/>
          </p15:clr>
        </p15:guide>
        <p15:guide id="10" pos="1037" userDrawn="1">
          <p15:clr>
            <a:srgbClr val="A4A3A4"/>
          </p15:clr>
        </p15:guide>
        <p15:guide id="11" pos="32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313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83B"/>
    <a:srgbClr val="FE6E6E"/>
    <a:srgbClr val="E00868"/>
    <a:srgbClr val="FF99FF"/>
    <a:srgbClr val="F0EA00"/>
    <a:srgbClr val="FFFF99"/>
    <a:srgbClr val="464749"/>
    <a:srgbClr val="34372F"/>
    <a:srgbClr val="49494A"/>
    <a:srgbClr val="434A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9" autoAdjust="0"/>
    <p:restoredTop sz="95414" autoAdjust="0"/>
  </p:normalViewPr>
  <p:slideViewPr>
    <p:cSldViewPr>
      <p:cViewPr varScale="1">
        <p:scale>
          <a:sx n="114" d="100"/>
          <a:sy n="114" d="100"/>
        </p:scale>
        <p:origin x="605" y="91"/>
      </p:cViewPr>
      <p:guideLst>
        <p:guide pos="2160"/>
        <p:guide orient="horz" pos="350"/>
        <p:guide orient="horz" pos="2119"/>
        <p:guide pos="459"/>
        <p:guide pos="1037"/>
        <p:guide pos="328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2710" y="17"/>
      </p:cViewPr>
      <p:guideLst>
        <p:guide orient="horz" pos="2160"/>
        <p:guide pos="313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font" Target="fonts/font1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8.fntdata"/><Relationship Id="rId108" Type="http://schemas.openxmlformats.org/officeDocument/2006/relationships/font" Target="fonts/font1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1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>
              <a:solidFill>
                <a:srgbClr val="00B0F0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Friday, Sep 07, 2016
</c:v>
                </c:pt>
                <c:pt idx="1">
                  <c:v>Saturday, Sep 08, 2016</c:v>
                </c:pt>
                <c:pt idx="2">
                  <c:v>Sunday, Sep 09, 2016
</c:v>
                </c:pt>
                <c:pt idx="3">
                  <c:v>Monday, Sep 10, 2016
</c:v>
                </c:pt>
              </c:strCache>
            </c:strRef>
          </c:cat>
          <c:val>
            <c:numRef>
              <c:f>Sheet1!$B$2:$B$5</c:f>
              <c:numCache>
                <c:formatCode>g\!\!\!/"표""준"</c:formatCode>
                <c:ptCount val="4"/>
                <c:pt idx="0">
                  <c:v>1</c:v>
                </c:pt>
                <c:pt idx="1">
                  <c:v>5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E0E-40AA-BAE7-E24D1C2D43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0052608"/>
        <c:axId val="212831040"/>
      </c:lineChart>
      <c:catAx>
        <c:axId val="210052608"/>
        <c:scaling>
          <c:orientation val="minMax"/>
        </c:scaling>
        <c:delete val="0"/>
        <c:axPos val="b"/>
        <c:numFmt formatCode="g\!\!\!\!\!\!\!/&quot;표&quot;&quot;준&quot;" sourceLinked="0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ko-KR"/>
          </a:p>
        </c:txPr>
        <c:crossAx val="212831040"/>
        <c:crosses val="autoZero"/>
        <c:auto val="1"/>
        <c:lblAlgn val="ctr"/>
        <c:lblOffset val="100"/>
        <c:noMultiLvlLbl val="0"/>
      </c:catAx>
      <c:valAx>
        <c:axId val="212831040"/>
        <c:scaling>
          <c:orientation val="minMax"/>
        </c:scaling>
        <c:delete val="0"/>
        <c:axPos val="l"/>
        <c:majorGridlines/>
        <c:numFmt formatCode="g\!\!\!/&quot;표&quot;&quot;준&quot;" sourceLinked="1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ko-KR"/>
          </a:p>
        </c:txPr>
        <c:crossAx val="2100526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33588" y="1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E73E3-A586-4A9C-ADB8-7DF4671E3BF3}" type="datetimeFigureOut">
              <a:rPr lang="ko-KR" altLang="en-US" smtClean="0"/>
              <a:pPr/>
              <a:t>2016-12-06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33588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3DEE9-6ECB-434A-B298-05411878AA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4581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9798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33588" y="0"/>
            <a:ext cx="4309798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9BA71634-8475-469E-9C9C-C30064C50F8B}" type="datetimeFigureOut">
              <a:rPr lang="ko-KR" altLang="en-US" smtClean="0"/>
              <a:pPr/>
              <a:t>2016-12-06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88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4569" y="3257550"/>
            <a:ext cx="795655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4309798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33588" y="6513910"/>
            <a:ext cx="4309798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878D7483-69EB-4418-A6B6-6020BC1BC4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186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573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8760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0000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0154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016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8072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9793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6858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954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889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716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5183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2300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4842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9935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2939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67460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</a:rPr>
              <a:t>Implication of comparison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3253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5489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109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9536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933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2337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2495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8D7483-69EB-4418-A6B6-6020BC1BC4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9456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8D7483-69EB-4418-A6B6-6020BC1BC4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6743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147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1257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40113" y="850900"/>
            <a:ext cx="3062287" cy="22971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D862C-EB3C-4F7E-BE95-79D9D610E5AD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355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40113" y="850900"/>
            <a:ext cx="3062287" cy="22971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D862C-EB3C-4F7E-BE95-79D9D610E5AD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9301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40113" y="850900"/>
            <a:ext cx="3062287" cy="22971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사용자가 애플리케이션 기능(여행정보, 검색, 공유, </a:t>
            </a:r>
            <a:r>
              <a:rPr lang="ko-KR" altLang="en-US" sz="1200" dirty="0" err="1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지도보기</a:t>
            </a:r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 등)을 </a:t>
            </a:r>
            <a:r>
              <a:rPr lang="ko-KR" altLang="en-US" sz="1200" dirty="0" err="1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View를</a:t>
            </a:r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 통해 사용하면</a:t>
            </a:r>
          </a:p>
          <a:p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해당 기능에 대한 요청이 들어가는 순간 </a:t>
            </a:r>
            <a:r>
              <a:rPr lang="ko-KR" altLang="en-US" sz="1200" dirty="0" err="1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Connection은</a:t>
            </a:r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 사용자와 서버를 연결해주고</a:t>
            </a:r>
          </a:p>
          <a:p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서버에 있는 </a:t>
            </a:r>
            <a:r>
              <a:rPr lang="ko-KR" altLang="en-US" sz="1200" dirty="0" err="1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Controller는</a:t>
            </a:r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 요청된 내용을 해석하고 분석하여 </a:t>
            </a:r>
            <a:r>
              <a:rPr lang="ko-KR" altLang="en-US" sz="1200" dirty="0" err="1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Model에게</a:t>
            </a:r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 요청한다. </a:t>
            </a:r>
          </a:p>
          <a:p>
            <a:r>
              <a:rPr lang="ko-KR" altLang="en-US" sz="1200" dirty="0" err="1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Model은</a:t>
            </a:r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 모든 데이터, 상태 및 각종 기능을 처리하여 </a:t>
            </a:r>
            <a:r>
              <a:rPr lang="ko-KR" altLang="en-US" sz="1200" dirty="0" err="1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Connection을</a:t>
            </a:r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 통해 </a:t>
            </a:r>
          </a:p>
          <a:p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다시 사용자의 </a:t>
            </a:r>
            <a:r>
              <a:rPr lang="ko-KR" altLang="en-US" sz="1200" dirty="0" err="1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View에</a:t>
            </a:r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 해당 내용을 전송한다.</a:t>
            </a:r>
            <a:endParaRPr lang="en-US" altLang="ko-KR" sz="1200" dirty="0">
              <a:latin typeface="KT&amp;G 상상본문 M" panose="02000300000000000000" pitchFamily="2" charset="-127"/>
              <a:ea typeface="KT&amp;G 상상본문 M" panose="02000300000000000000" pitchFamily="2" charset="-127"/>
            </a:endParaRPr>
          </a:p>
          <a:p>
            <a:r>
              <a:rPr lang="en-US" altLang="ko-KR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Request</a:t>
            </a:r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는 </a:t>
            </a:r>
            <a:r>
              <a:rPr lang="en-US" altLang="ko-KR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View</a:t>
            </a:r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에서의 사용자가 요청을 받아 요청하는 서비스로의 방향을 정해줍니다</a:t>
            </a:r>
            <a:r>
              <a:rPr lang="en-US" altLang="ko-KR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. </a:t>
            </a:r>
          </a:p>
          <a:p>
            <a:r>
              <a:rPr lang="en-US" altLang="ko-KR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Connection</a:t>
            </a:r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을 통해 </a:t>
            </a:r>
            <a:r>
              <a:rPr lang="en-US" altLang="ko-KR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Client</a:t>
            </a:r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의 요청으로 서버와 논리적인 연결을 해줍니다</a:t>
            </a:r>
            <a:r>
              <a:rPr lang="en-US" altLang="ko-KR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.</a:t>
            </a:r>
            <a:endParaRPr lang="ko-KR" altLang="en-US" sz="1200" dirty="0">
              <a:latin typeface="KT&amp;G 상상본문 M" panose="02000300000000000000" pitchFamily="2" charset="-127"/>
              <a:ea typeface="KT&amp;G 상상본문 M" panose="020003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D862C-EB3C-4F7E-BE95-79D9D610E5AD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2818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524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44456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2645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1690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5211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40113" y="850900"/>
            <a:ext cx="3062287" cy="22971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D862C-EB3C-4F7E-BE95-79D9D610E5AD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112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40113" y="850900"/>
            <a:ext cx="3062287" cy="22971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D862C-EB3C-4F7E-BE95-79D9D610E5AD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1598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40113" y="850900"/>
            <a:ext cx="3062287" cy="22971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사용자가 애플리케이션 기능(여행정보, 검색, 공유, </a:t>
            </a:r>
            <a:r>
              <a:rPr lang="ko-KR" altLang="en-US" sz="1200" dirty="0" err="1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지도보기</a:t>
            </a:r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 등)을 </a:t>
            </a:r>
            <a:r>
              <a:rPr lang="ko-KR" altLang="en-US" sz="1200" dirty="0" err="1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View를</a:t>
            </a:r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 통해 사용하면</a:t>
            </a:r>
          </a:p>
          <a:p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해당 기능에 대한 요청이 들어가는 순간 </a:t>
            </a:r>
            <a:r>
              <a:rPr lang="ko-KR" altLang="en-US" sz="1200" dirty="0" err="1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Connection은</a:t>
            </a:r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 사용자와 서버를 연결해주고</a:t>
            </a:r>
          </a:p>
          <a:p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서버에 있는 </a:t>
            </a:r>
            <a:r>
              <a:rPr lang="ko-KR" altLang="en-US" sz="1200" dirty="0" err="1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Controller는</a:t>
            </a:r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 요청된 내용을 해석하고 분석하여 </a:t>
            </a:r>
            <a:r>
              <a:rPr lang="ko-KR" altLang="en-US" sz="1200" dirty="0" err="1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Model에게</a:t>
            </a:r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 요청한다. </a:t>
            </a:r>
          </a:p>
          <a:p>
            <a:r>
              <a:rPr lang="ko-KR" altLang="en-US" sz="1200" dirty="0" err="1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Model은</a:t>
            </a:r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 모든 데이터, 상태 및 각종 기능을 처리하여 </a:t>
            </a:r>
            <a:r>
              <a:rPr lang="ko-KR" altLang="en-US" sz="1200" dirty="0" err="1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Connection을</a:t>
            </a:r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 통해 </a:t>
            </a:r>
          </a:p>
          <a:p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다시 사용자의 </a:t>
            </a:r>
            <a:r>
              <a:rPr lang="ko-KR" altLang="en-US" sz="1200" dirty="0" err="1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View에</a:t>
            </a:r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 해당 내용을 전송한다.</a:t>
            </a:r>
            <a:endParaRPr lang="en-US" altLang="ko-KR" sz="1200" dirty="0">
              <a:latin typeface="KT&amp;G 상상본문 M" panose="02000300000000000000" pitchFamily="2" charset="-127"/>
              <a:ea typeface="KT&amp;G 상상본문 M" panose="02000300000000000000" pitchFamily="2" charset="-127"/>
            </a:endParaRPr>
          </a:p>
          <a:p>
            <a:r>
              <a:rPr lang="en-US" altLang="ko-KR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Request</a:t>
            </a:r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는 </a:t>
            </a:r>
            <a:r>
              <a:rPr lang="en-US" altLang="ko-KR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View</a:t>
            </a:r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에서의 사용자가 요청을 받아 요청하는 서비스로의 방향을 정해줍니다</a:t>
            </a:r>
            <a:r>
              <a:rPr lang="en-US" altLang="ko-KR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. </a:t>
            </a:r>
          </a:p>
          <a:p>
            <a:r>
              <a:rPr lang="en-US" altLang="ko-KR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Connection</a:t>
            </a:r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을 통해 </a:t>
            </a:r>
            <a:r>
              <a:rPr lang="en-US" altLang="ko-KR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Client</a:t>
            </a:r>
            <a:r>
              <a:rPr lang="ko-KR" altLang="en-US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의 요청으로 서버와 논리적인 연결을 해줍니다</a:t>
            </a:r>
            <a:r>
              <a:rPr lang="en-US" altLang="ko-KR" sz="1200" dirty="0">
                <a:latin typeface="KT&amp;G 상상본문 M" panose="02000300000000000000" pitchFamily="2" charset="-127"/>
                <a:ea typeface="KT&amp;G 상상본문 M" panose="02000300000000000000" pitchFamily="2" charset="-127"/>
              </a:rPr>
              <a:t>.</a:t>
            </a:r>
            <a:endParaRPr lang="ko-KR" altLang="en-US" sz="1200" dirty="0">
              <a:latin typeface="KT&amp;G 상상본문 M" panose="02000300000000000000" pitchFamily="2" charset="-127"/>
              <a:ea typeface="KT&amp;G 상상본문 M" panose="020003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D862C-EB3C-4F7E-BE95-79D9D610E5AD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5802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40113" y="850900"/>
            <a:ext cx="3062287" cy="22971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D862C-EB3C-4F7E-BE95-79D9D610E5AD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484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40113" y="850900"/>
            <a:ext cx="3062287" cy="22971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D862C-EB3C-4F7E-BE95-79D9D610E5AD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995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40113" y="850900"/>
            <a:ext cx="3062287" cy="22971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7D862C-EB3C-4F7E-BE95-79D9D610E5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6297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40113" y="850900"/>
            <a:ext cx="3062287" cy="22971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7D862C-EB3C-4F7E-BE95-79D9D610E5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582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6475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40113" y="850900"/>
            <a:ext cx="3062287" cy="22971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7D862C-EB3C-4F7E-BE95-79D9D610E5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0785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40113" y="850900"/>
            <a:ext cx="3062287" cy="22971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7D862C-EB3C-4F7E-BE95-79D9D610E5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8804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40113" y="850900"/>
            <a:ext cx="3062287" cy="22971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7D862C-EB3C-4F7E-BE95-79D9D610E5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2760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40113" y="850900"/>
            <a:ext cx="3062287" cy="22971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7D862C-EB3C-4F7E-BE95-79D9D610E5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3459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40113" y="850900"/>
            <a:ext cx="3062287" cy="22971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7D862C-EB3C-4F7E-BE95-79D9D610E5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206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19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556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7463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57550" y="514350"/>
            <a:ext cx="3430588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0024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118AEE9B-4BC5-4FCF-9BCE-7D31EE9B7881}" type="datetime1">
              <a:rPr lang="ko-KR" altLang="en-US" smtClean="0"/>
              <a:pPr/>
              <a:t>2016-12-06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4ABA3926-5DE7-4436-B6B4-4457E0D97299}" type="datetime1">
              <a:rPr lang="ko-KR" altLang="en-US" smtClean="0"/>
              <a:pPr/>
              <a:t>2016-12-06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43F02B9B-2ABE-46A6-95F5-335EAED5ABD8}" type="datetime1">
              <a:rPr lang="ko-KR" altLang="en-US" smtClean="0"/>
              <a:pPr/>
              <a:t>2016-12-06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5BE57-4872-4DBE-AC29-96AF5BAE9C2A}" type="datetimeFigureOut">
              <a:rPr lang="ko-KR" altLang="en-US" smtClean="0"/>
              <a:pPr/>
              <a:t>2016-12-06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7FA73-94C2-4015-BF23-66EA3B7C25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923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DB241E11-E5F8-4F92-AB66-E9F0978A9E5F}" type="datetime1">
              <a:rPr lang="ko-KR" altLang="en-US" smtClean="0"/>
              <a:pPr/>
              <a:t>2016-12-06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1871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DB241E11-E5F8-4F92-AB66-E9F0978A9E5F}" type="datetime1">
              <a:rPr lang="ko-KR" altLang="en-US" smtClean="0"/>
              <a:pPr/>
              <a:t>2016-12-06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117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DB241E11-E5F8-4F92-AB66-E9F0978A9E5F}" type="datetime1">
              <a:rPr lang="ko-KR" altLang="en-US" smtClean="0"/>
              <a:pPr/>
              <a:t>2016-12-06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1193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defRPr>
                <a:latin typeface="맑은 고딕" pitchFamily="50" charset="-127"/>
                <a:ea typeface="맑은 고딕" pitchFamily="50" charset="-127"/>
              </a:defRPr>
            </a:lvl3pPr>
            <a:lvl4pPr>
              <a:defRPr>
                <a:latin typeface="맑은 고딕" pitchFamily="50" charset="-127"/>
                <a:ea typeface="맑은 고딕" pitchFamily="50" charset="-127"/>
              </a:defRPr>
            </a:lvl4pPr>
            <a:lvl5pPr>
              <a:defRPr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DB241E11-E5F8-4F92-AB66-E9F0978A9E5F}" type="datetime1">
              <a:rPr lang="ko-KR" altLang="en-US" smtClean="0"/>
              <a:pPr/>
              <a:t>2016-12-06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3467E4BD-7014-4D1E-9725-B091285ACA8F}" type="datetime1">
              <a:rPr lang="ko-KR" altLang="en-US" smtClean="0"/>
              <a:pPr/>
              <a:t>2016-12-06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>
                <a:latin typeface="맑은 고딕" pitchFamily="50" charset="-127"/>
                <a:ea typeface="맑은 고딕" pitchFamily="50" charset="-127"/>
              </a:defRPr>
            </a:lvl1pPr>
            <a:lvl2pPr>
              <a:defRPr sz="1800">
                <a:latin typeface="맑은 고딕" pitchFamily="50" charset="-127"/>
                <a:ea typeface="맑은 고딕" pitchFamily="50" charset="-127"/>
              </a:defRPr>
            </a:lvl2pPr>
            <a:lvl3pPr>
              <a:defRPr sz="1500">
                <a:latin typeface="맑은 고딕" pitchFamily="50" charset="-127"/>
                <a:ea typeface="맑은 고딕" pitchFamily="50" charset="-127"/>
              </a:defRPr>
            </a:lvl3pPr>
            <a:lvl4pPr>
              <a:defRPr sz="1350">
                <a:latin typeface="맑은 고딕" pitchFamily="50" charset="-127"/>
                <a:ea typeface="맑은 고딕" pitchFamily="50" charset="-127"/>
              </a:defRPr>
            </a:lvl4pPr>
            <a:lvl5pPr>
              <a:defRPr sz="1350">
                <a:latin typeface="맑은 고딕" pitchFamily="50" charset="-127"/>
                <a:ea typeface="맑은 고딕" pitchFamily="50" charset="-127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>
                <a:latin typeface="맑은 고딕" pitchFamily="50" charset="-127"/>
                <a:ea typeface="맑은 고딕" pitchFamily="50" charset="-127"/>
              </a:defRPr>
            </a:lvl1pPr>
            <a:lvl2pPr>
              <a:defRPr sz="1800">
                <a:latin typeface="맑은 고딕" pitchFamily="50" charset="-127"/>
                <a:ea typeface="맑은 고딕" pitchFamily="50" charset="-127"/>
              </a:defRPr>
            </a:lvl2pPr>
            <a:lvl3pPr>
              <a:defRPr sz="1500">
                <a:latin typeface="맑은 고딕" pitchFamily="50" charset="-127"/>
                <a:ea typeface="맑은 고딕" pitchFamily="50" charset="-127"/>
              </a:defRPr>
            </a:lvl3pPr>
            <a:lvl4pPr>
              <a:defRPr sz="1350">
                <a:latin typeface="맑은 고딕" pitchFamily="50" charset="-127"/>
                <a:ea typeface="맑은 고딕" pitchFamily="50" charset="-127"/>
              </a:defRPr>
            </a:lvl4pPr>
            <a:lvl5pPr>
              <a:defRPr sz="1350">
                <a:latin typeface="맑은 고딕" pitchFamily="50" charset="-127"/>
                <a:ea typeface="맑은 고딕" pitchFamily="50" charset="-127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3D63CDE0-C1D3-4430-9F61-643C6603D0F4}" type="datetime1">
              <a:rPr lang="ko-KR" altLang="en-US" smtClean="0"/>
              <a:pPr/>
              <a:t>2016-12-06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>
                <a:latin typeface="맑은 고딕" pitchFamily="50" charset="-127"/>
                <a:ea typeface="맑은 고딕" pitchFamily="50" charset="-127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>
                <a:latin typeface="맑은 고딕" pitchFamily="50" charset="-127"/>
                <a:ea typeface="맑은 고딕" pitchFamily="50" charset="-127"/>
              </a:defRPr>
            </a:lvl1pPr>
            <a:lvl2pPr>
              <a:defRPr sz="1500">
                <a:latin typeface="맑은 고딕" pitchFamily="50" charset="-127"/>
                <a:ea typeface="맑은 고딕" pitchFamily="50" charset="-127"/>
              </a:defRPr>
            </a:lvl2pPr>
            <a:lvl3pPr>
              <a:defRPr sz="1350">
                <a:latin typeface="맑은 고딕" pitchFamily="50" charset="-127"/>
                <a:ea typeface="맑은 고딕" pitchFamily="50" charset="-127"/>
              </a:defRPr>
            </a:lvl3pPr>
            <a:lvl4pPr>
              <a:defRPr sz="1200">
                <a:latin typeface="맑은 고딕" pitchFamily="50" charset="-127"/>
                <a:ea typeface="맑은 고딕" pitchFamily="50" charset="-127"/>
              </a:defRPr>
            </a:lvl4pPr>
            <a:lvl5pPr>
              <a:defRPr sz="1200">
                <a:latin typeface="맑은 고딕" pitchFamily="50" charset="-127"/>
                <a:ea typeface="맑은 고딕" pitchFamily="50" charset="-127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>
                <a:latin typeface="맑은 고딕" pitchFamily="50" charset="-127"/>
                <a:ea typeface="맑은 고딕" pitchFamily="50" charset="-127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>
                <a:latin typeface="맑은 고딕" pitchFamily="50" charset="-127"/>
                <a:ea typeface="맑은 고딕" pitchFamily="50" charset="-127"/>
              </a:defRPr>
            </a:lvl1pPr>
            <a:lvl2pPr>
              <a:defRPr sz="1500">
                <a:latin typeface="맑은 고딕" pitchFamily="50" charset="-127"/>
                <a:ea typeface="맑은 고딕" pitchFamily="50" charset="-127"/>
              </a:defRPr>
            </a:lvl2pPr>
            <a:lvl3pPr>
              <a:defRPr sz="1350">
                <a:latin typeface="맑은 고딕" pitchFamily="50" charset="-127"/>
                <a:ea typeface="맑은 고딕" pitchFamily="50" charset="-127"/>
              </a:defRPr>
            </a:lvl3pPr>
            <a:lvl4pPr>
              <a:defRPr sz="1200">
                <a:latin typeface="맑은 고딕" pitchFamily="50" charset="-127"/>
                <a:ea typeface="맑은 고딕" pitchFamily="50" charset="-127"/>
              </a:defRPr>
            </a:lvl4pPr>
            <a:lvl5pPr>
              <a:defRPr sz="1200">
                <a:latin typeface="맑은 고딕" pitchFamily="50" charset="-127"/>
                <a:ea typeface="맑은 고딕" pitchFamily="50" charset="-127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86FB8DFE-B959-42E2-9D23-C354E2B91EC7}" type="datetime1">
              <a:rPr lang="ko-KR" altLang="en-US" smtClean="0"/>
              <a:pPr/>
              <a:t>2016-12-06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67546E7-EF8C-4606-B639-76D399E77B37}" type="datetime1">
              <a:rPr lang="ko-KR" altLang="en-US" smtClean="0"/>
              <a:pPr/>
              <a:t>2016-12-06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AEAB9054-213C-4AA7-8311-FBE8B1DF89EB}" type="datetime1">
              <a:rPr lang="ko-KR" altLang="en-US" smtClean="0"/>
              <a:pPr/>
              <a:t>2016-12-06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427222" y="149281"/>
            <a:ext cx="1350150" cy="273844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348944" y="254189"/>
            <a:ext cx="6174686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 userDrawn="1"/>
        </p:nvSpPr>
        <p:spPr>
          <a:xfrm>
            <a:off x="6523630" y="140816"/>
            <a:ext cx="37718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 flipV="1">
            <a:off x="620772" y="254188"/>
            <a:ext cx="634987" cy="4902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 userDrawn="1"/>
        </p:nvSpPr>
        <p:spPr>
          <a:xfrm rot="5400000">
            <a:off x="487765" y="231067"/>
            <a:ext cx="299032" cy="61824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-5953" y="114420"/>
            <a:ext cx="612322" cy="297074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88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 flipH="1">
            <a:off x="782706" y="485238"/>
            <a:ext cx="1620180" cy="358320"/>
          </a:xfrm>
        </p:spPr>
        <p:txBody>
          <a:bodyPr>
            <a:noAutofit/>
          </a:bodyPr>
          <a:lstStyle>
            <a:lvl1pPr algn="l">
              <a:defRPr lang="ko-KR" altLang="en-US" sz="10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>
                <a:latin typeface="맑은 고딕" pitchFamily="50" charset="-127"/>
                <a:ea typeface="맑은 고딕" pitchFamily="50" charset="-127"/>
              </a:defRPr>
            </a:lvl1pPr>
            <a:lvl2pPr>
              <a:defRPr sz="2100">
                <a:latin typeface="맑은 고딕" pitchFamily="50" charset="-127"/>
                <a:ea typeface="맑은 고딕" pitchFamily="50" charset="-127"/>
              </a:defRPr>
            </a:lvl2pPr>
            <a:lvl3pPr>
              <a:defRPr sz="1800">
                <a:latin typeface="맑은 고딕" pitchFamily="50" charset="-127"/>
                <a:ea typeface="맑은 고딕" pitchFamily="50" charset="-127"/>
              </a:defRPr>
            </a:lvl3pPr>
            <a:lvl4pPr>
              <a:defRPr sz="1500">
                <a:latin typeface="맑은 고딕" pitchFamily="50" charset="-127"/>
                <a:ea typeface="맑은 고딕" pitchFamily="50" charset="-127"/>
              </a:defRPr>
            </a:lvl4pPr>
            <a:lvl5pPr>
              <a:defRPr sz="1500">
                <a:latin typeface="맑은 고딕" pitchFamily="50" charset="-127"/>
                <a:ea typeface="맑은 고딕" pitchFamily="50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>
                <a:latin typeface="맑은 고딕" pitchFamily="50" charset="-127"/>
                <a:ea typeface="맑은 고딕" pitchFamily="50" charset="-127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B0F62DA3-EB19-413B-A3FB-6D9E797315AE}" type="datetime1">
              <a:rPr lang="ko-KR" altLang="en-US" smtClean="0"/>
              <a:pPr/>
              <a:t>2016-12-06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>
                <a:latin typeface="맑은 고딕" pitchFamily="50" charset="-127"/>
                <a:ea typeface="맑은 고딕" pitchFamily="50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>
                <a:latin typeface="맑은 고딕" pitchFamily="50" charset="-127"/>
                <a:ea typeface="맑은 고딕" pitchFamily="50" charset="-127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5086FAC-CA08-4CA7-97A8-61E9C8E16DBE}" type="datetime1">
              <a:rPr lang="ko-KR" altLang="en-US" smtClean="0"/>
              <a:pPr/>
              <a:t>2016-12-06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C8C9FC76-5901-4F0A-9287-7729F6C28B1E}" type="datetime1">
              <a:rPr lang="ko-KR" altLang="en-US" smtClean="0"/>
              <a:pPr/>
              <a:t>2016-12-06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285184" y="4876006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48944" y="254189"/>
            <a:ext cx="6174686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6523630" y="140816"/>
            <a:ext cx="37718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 flipV="1">
            <a:off x="620772" y="254188"/>
            <a:ext cx="634987" cy="4902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 userDrawn="1"/>
        </p:nvSpPr>
        <p:spPr>
          <a:xfrm rot="5400000">
            <a:off x="487765" y="231067"/>
            <a:ext cx="299032" cy="61824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-5953" y="114420"/>
            <a:ext cx="612322" cy="297074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88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5" r:id="rId14"/>
    <p:sldLayoutId id="2147483666" r:id="rId15"/>
  </p:sldLayoutIdLst>
  <p:hf hdr="0" ftr="0" dt="0"/>
  <p:txStyles>
    <p:titleStyle>
      <a:lvl1pPr marL="0" algn="l" defTabSz="685800" rtl="0" eaLnBrk="1" latinLnBrk="1" hangingPunct="1">
        <a:spcBef>
          <a:spcPct val="0"/>
        </a:spcBef>
        <a:buNone/>
        <a:defRPr lang="ko-KR" altLang="en-US" sz="1000" b="1" kern="1200" dirty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맑은 고딕" pitchFamily="50" charset="-127"/>
          <a:ea typeface="맑은 고딕" pitchFamily="50" charset="-127"/>
          <a:cs typeface="+mn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Relationship Id="rId5" Type="http://schemas.openxmlformats.org/officeDocument/2006/relationships/chart" Target="../charts/char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14.png"/><Relationship Id="rId11" Type="http://schemas.openxmlformats.org/officeDocument/2006/relationships/image" Target="../media/image79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frm=1&amp;source=images&amp;cd=&amp;cad=rja&amp;uact=8&amp;ved=0CAcQjRxqFQoTCLjQ9pPX18cCFYLfpgodZ8gN2w&amp;url=https://play.google.com/store/apps/details?id=com.twitter.android&amp;hl=ko&amp;psig=AFQjCNH1lTMBptaafR7aCUFD4IVg_tTsng&amp;ust=1441260295945533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46802" y="1653648"/>
            <a:ext cx="3327024" cy="1218184"/>
            <a:chOff x="2195736" y="1347614"/>
            <a:chExt cx="4436032" cy="1624245"/>
          </a:xfrm>
        </p:grpSpPr>
        <p:sp>
          <p:nvSpPr>
            <p:cNvPr id="5" name="TextBox 4"/>
            <p:cNvSpPr txBox="1"/>
            <p:nvPr/>
          </p:nvSpPr>
          <p:spPr>
            <a:xfrm>
              <a:off x="2195736" y="1655833"/>
              <a:ext cx="4436032" cy="1056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sz="2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가제</a:t>
              </a:r>
              <a:r>
                <a:rPr lang="en-US" altLang="ko-KR" sz="2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)Schetch612</a:t>
              </a:r>
            </a:p>
            <a:p>
              <a:pPr algn="ctr"/>
              <a:r>
                <a:rPr lang="en-US" altLang="ko-KR" sz="825" dirty="0">
                  <a:latin typeface="맑은 고딕" pitchFamily="50" charset="-127"/>
                  <a:ea typeface="맑은 고딕" pitchFamily="50" charset="-127"/>
                </a:rPr>
                <a:t>Social Calendar </a:t>
              </a:r>
              <a:r>
                <a:rPr lang="en-US" altLang="ko-KR" sz="82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/ “Share my moment with U”</a:t>
              </a:r>
            </a:p>
            <a:p>
              <a:pPr algn="ctr"/>
              <a:r>
                <a:rPr lang="en-US" altLang="ko-KR" sz="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SNS</a:t>
              </a:r>
              <a:r>
                <a:rPr lang="ko-KR" altLang="en-US" sz="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기반의 스케줄러 어플리케이션</a:t>
              </a:r>
            </a:p>
            <a:p>
              <a:pPr algn="ctr"/>
              <a:endParaRPr lang="ko-KR" altLang="en-US" sz="8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3794923" y="1601530"/>
              <a:ext cx="2463555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 flipV="1">
              <a:off x="2616296" y="1603615"/>
              <a:ext cx="1379640" cy="7696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2616296" y="2571750"/>
              <a:ext cx="2408817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023893" y="2571750"/>
              <a:ext cx="1234585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16297" y="2571750"/>
              <a:ext cx="364218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endParaRPr>
            </a:p>
            <a:p>
              <a:pPr algn="ctr"/>
              <a:r>
                <a:rPr lang="en-US" altLang="ko-KR" sz="7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16512115 </a:t>
              </a:r>
              <a:r>
                <a:rPr lang="ko-KR" altLang="en-US" sz="7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문수빈 </a:t>
              </a:r>
              <a:r>
                <a:rPr lang="en-US" altLang="ko-KR" sz="7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16512119 </a:t>
              </a:r>
              <a:r>
                <a:rPr lang="ko-KR" altLang="en-US" sz="75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이경빈</a:t>
              </a:r>
              <a:r>
                <a:rPr lang="ko-KR" altLang="en-US" sz="7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7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16512120 </a:t>
              </a:r>
              <a:r>
                <a:rPr lang="ko-KR" altLang="en-US" sz="75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한창민</a:t>
              </a:r>
              <a:endParaRPr lang="ko-KR" altLang="en-US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57739" y="1347614"/>
              <a:ext cx="3671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75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00868"/>
                  </a:solidFill>
                  <a:latin typeface="맑은 고딕" pitchFamily="50" charset="-127"/>
                  <a:ea typeface="맑은 고딕" pitchFamily="50" charset="-127"/>
                </a:rPr>
                <a:t>sw</a:t>
              </a:r>
              <a:r>
                <a:rPr lang="ko-KR" altLang="en-US" sz="7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00868"/>
                  </a:solidFill>
                  <a:latin typeface="맑은 고딕" pitchFamily="50" charset="-127"/>
                  <a:ea typeface="맑은 고딕" pitchFamily="50" charset="-127"/>
                </a:rPr>
                <a:t>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193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등변 삼각형 37"/>
          <p:cNvSpPr/>
          <p:nvPr/>
        </p:nvSpPr>
        <p:spPr>
          <a:xfrm rot="5400000">
            <a:off x="522155" y="809281"/>
            <a:ext cx="217478" cy="53486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3695" y="1224284"/>
            <a:ext cx="36830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Wingdings" pitchFamily="2" charset="2"/>
              <a:buChar char="ü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유명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SNS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광고 비용 정책을 벤치마킹한다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24539" y="1459977"/>
            <a:ext cx="5404799" cy="516107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rtlCol="0" anchor="ctr"/>
          <a:lstStyle/>
          <a:p>
            <a:pPr marL="128588" indent="-128588">
              <a:buFont typeface="Arial" pitchFamily="34" charset="0"/>
              <a:buChar char="•"/>
            </a:pPr>
            <a:r>
              <a:rPr lang="ko-KR" altLang="en-US" sz="9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카카오톡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Yellow ID: cost per 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following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친구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수에 따라 수수료 결정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8588" indent="-128588">
              <a:buFont typeface="Arial" pitchFamily="34" charset="0"/>
              <a:buChar char="•"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Twitter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프로모션 계정 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following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계정에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따라 수수료 결정 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8588" indent="-128588">
              <a:buFont typeface="Arial" pitchFamily="34" charset="0"/>
              <a:buChar char="•"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Facebook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수수료 정책 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광고주의 요구에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따라 수수료 결정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374991" y="2101363"/>
            <a:ext cx="2700301" cy="2367990"/>
            <a:chOff x="9756575" y="1635646"/>
            <a:chExt cx="3110724" cy="3157319"/>
          </a:xfrm>
        </p:grpSpPr>
        <p:pic>
          <p:nvPicPr>
            <p:cNvPr id="36" name="Picture 4" descr="http://cfile22.uf.tistory.com/original/2318754851E3523239708C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6575" y="1635646"/>
              <a:ext cx="3110724" cy="2808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9872113" y="4515966"/>
              <a:ext cx="29047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Facebook </a:t>
              </a:r>
              <a:r>
                <a:rPr lang="ko-KR" altLang="en-US" sz="7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가격 정책</a:t>
              </a:r>
              <a:r>
                <a:rPr lang="en-US" altLang="ko-KR" sz="7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ko-KR" altLang="en-US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195423" y="3332400"/>
            <a:ext cx="1442818" cy="1136954"/>
            <a:chOff x="1394712" y="3604373"/>
            <a:chExt cx="1923757" cy="151593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6" t="4998" b="10049"/>
            <a:stretch/>
          </p:blipFill>
          <p:spPr bwMode="auto">
            <a:xfrm>
              <a:off x="1394712" y="3604373"/>
              <a:ext cx="1923757" cy="1224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>
              <a:off x="1416385" y="4843312"/>
              <a:ext cx="1880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트위터 프로모션 계정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782706" y="2095394"/>
            <a:ext cx="2268253" cy="1222228"/>
            <a:chOff x="1331640" y="1936607"/>
            <a:chExt cx="3024337" cy="162963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9" t="8982" r="2031"/>
            <a:stretch/>
          </p:blipFill>
          <p:spPr bwMode="auto">
            <a:xfrm>
              <a:off x="1331640" y="1936607"/>
              <a:ext cx="3024337" cy="13359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1483419" y="3289244"/>
              <a:ext cx="27207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5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카카오톡</a:t>
              </a:r>
              <a:r>
                <a:rPr lang="ko-KR" altLang="en-US" sz="7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 프로모션 계정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2. Business Model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20688" y="1005576"/>
            <a:ext cx="107975" cy="192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4495" y="1035500"/>
            <a:ext cx="24240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상업적 유저의 수수료</a:t>
            </a:r>
            <a:endParaRPr lang="ko-KR" altLang="en-US" sz="105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모델</a:t>
            </a:r>
          </a:p>
        </p:txBody>
      </p:sp>
    </p:spTree>
    <p:extLst>
      <p:ext uri="{BB962C8B-B14F-4D97-AF65-F5344CB8AC3E}">
        <p14:creationId xmlns:p14="http://schemas.microsoft.com/office/powerpoint/2010/main" val="2680867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2. Business Model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24539" y="1537935"/>
            <a:ext cx="5404798" cy="741527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rtlCol="0" anchor="ctr"/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클릭 당 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: \500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+ follow : \800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탑 랭크 등록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: \10,000 ~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푸시 알림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: \100,000 (5,000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명 이하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) , \150,000 (5,000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명 이상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5950" y="2562482"/>
            <a:ext cx="5687600" cy="1393059"/>
            <a:chOff x="732950" y="2537616"/>
            <a:chExt cx="7583466" cy="1857413"/>
          </a:xfrm>
        </p:grpSpPr>
        <p:sp>
          <p:nvSpPr>
            <p:cNvPr id="27" name="TextBox 26"/>
            <p:cNvSpPr txBox="1"/>
            <p:nvPr/>
          </p:nvSpPr>
          <p:spPr>
            <a:xfrm>
              <a:off x="732950" y="4118030"/>
              <a:ext cx="22548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네이버 클릭 초이스</a:t>
              </a:r>
            </a:p>
          </p:txBody>
        </p:sp>
        <p:pic>
          <p:nvPicPr>
            <p:cNvPr id="2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55"/>
            <a:stretch/>
          </p:blipFill>
          <p:spPr bwMode="auto">
            <a:xfrm>
              <a:off x="974045" y="2537616"/>
              <a:ext cx="1772683" cy="1368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3444563" y="4118030"/>
              <a:ext cx="22548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네이버 파워 링크</a:t>
              </a:r>
            </a:p>
          </p:txBody>
        </p:sp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1284" y="2553002"/>
              <a:ext cx="2525966" cy="13309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6061542" y="4118030"/>
              <a:ext cx="22548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TMON </a:t>
              </a:r>
              <a:r>
                <a:rPr lang="ko-KR" altLang="en-US" sz="7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광고 푸시</a:t>
              </a:r>
            </a:p>
          </p:txBody>
        </p:sp>
        <p:pic>
          <p:nvPicPr>
            <p:cNvPr id="34" name="Picture 5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8" t="3710" r="2621" b="4905"/>
            <a:stretch/>
          </p:blipFill>
          <p:spPr bwMode="auto">
            <a:xfrm>
              <a:off x="6369387" y="2622687"/>
              <a:ext cx="1656184" cy="12011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6" name="TextBox 15"/>
          <p:cNvSpPr txBox="1"/>
          <p:nvPr/>
        </p:nvSpPr>
        <p:spPr>
          <a:xfrm>
            <a:off x="793695" y="1224284"/>
            <a:ext cx="36830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Wingdings" pitchFamily="2" charset="2"/>
              <a:buChar char="ü"/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Schetch612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의 수수료 정책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20688" y="1005576"/>
            <a:ext cx="107975" cy="192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4495" y="1035500"/>
            <a:ext cx="24240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상업적 유저의 광고 수수료</a:t>
            </a:r>
            <a:endParaRPr lang="ko-KR" altLang="en-US" sz="105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모델</a:t>
            </a:r>
          </a:p>
        </p:txBody>
      </p:sp>
    </p:spTree>
    <p:extLst>
      <p:ext uri="{BB962C8B-B14F-4D97-AF65-F5344CB8AC3E}">
        <p14:creationId xmlns:p14="http://schemas.microsoft.com/office/powerpoint/2010/main" val="1921191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718050" y="1545636"/>
            <a:ext cx="5407705" cy="135015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588" indent="-128588">
              <a:buFont typeface="Arial" pitchFamily="34" charset="0"/>
              <a:buChar char="•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어플리케이션에서 친구에게 선물하기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28588" indent="-128588">
              <a:buFont typeface="Arial" pitchFamily="34" charset="0"/>
              <a:buChar char="•"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KG </a:t>
            </a:r>
            <a:r>
              <a:rPr lang="en-US" altLang="ko-KR" sz="9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Inicis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에 따르면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가장 큰 모바일 결제 시스템 중 하나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),</a:t>
            </a:r>
          </a:p>
          <a:p>
            <a:pPr marL="471488" lvl="1" indent="-128588">
              <a:buFont typeface="Arial" pitchFamily="34" charset="0"/>
              <a:buChar char="•"/>
            </a:pPr>
            <a:r>
              <a:rPr lang="ko-KR" altLang="en-US" sz="9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카카오톡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기프티콘은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하루에 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10,000</a:t>
            </a:r>
            <a:r>
              <a:rPr lang="ko-KR" altLang="en-US" sz="9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여번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거래가 됩니다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71488" lvl="1" indent="-128588">
              <a:buFont typeface="Arial" pitchFamily="34" charset="0"/>
              <a:buChar char="•"/>
            </a:pPr>
            <a:r>
              <a:rPr lang="ko-KR" altLang="en-US" sz="9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카카오톡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기프티콘의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결재 수수료는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KG </a:t>
            </a:r>
            <a:r>
              <a:rPr lang="en-US" altLang="ko-KR" sz="9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Inicis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수입의 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30%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정도를 차지합니다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71488" lvl="1" indent="-128588">
              <a:buFont typeface="Arial" pitchFamily="34" charset="0"/>
              <a:buChar char="•"/>
            </a:pPr>
            <a:r>
              <a:rPr lang="ko-KR" altLang="en-US" sz="9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카카오톡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기프티콘으로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얻는 하루 평균 수입이 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1.7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억원에 달합니다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28588" indent="-128588">
              <a:buFont typeface="Arial" pitchFamily="34" charset="0"/>
              <a:buChar char="•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우리는 </a:t>
            </a:r>
            <a:r>
              <a:rPr lang="ko-KR" altLang="en-US" sz="9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기프티콘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회사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(Syrup)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과의 계약을 통해 </a:t>
            </a:r>
            <a:r>
              <a:rPr lang="ko-KR" altLang="en-US" sz="9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기프티콘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선물 기능을 제공할 것입니다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1216" y="1269608"/>
            <a:ext cx="19975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1) 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선물 수수료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820" y="3003798"/>
            <a:ext cx="3618402" cy="1188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2546616" y="4191930"/>
            <a:ext cx="21785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기프티콘</a:t>
            </a:r>
            <a:r>
              <a:rPr lang="ko-KR" altLang="en-US" sz="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시스템</a:t>
            </a:r>
            <a:endParaRPr lang="ko-KR" altLang="en-US" sz="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10577" r="5779"/>
          <a:stretch/>
        </p:blipFill>
        <p:spPr bwMode="auto">
          <a:xfrm>
            <a:off x="944724" y="3381840"/>
            <a:ext cx="650158" cy="480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2. Business Model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0688" y="1005576"/>
            <a:ext cx="107975" cy="192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4495" y="1035500"/>
            <a:ext cx="24240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인 앱 구매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모델</a:t>
            </a:r>
          </a:p>
        </p:txBody>
      </p:sp>
    </p:spTree>
    <p:extLst>
      <p:ext uri="{BB962C8B-B14F-4D97-AF65-F5344CB8AC3E}">
        <p14:creationId xmlns:p14="http://schemas.microsoft.com/office/powerpoint/2010/main" val="1935059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등변 삼각형 37"/>
          <p:cNvSpPr/>
          <p:nvPr/>
        </p:nvSpPr>
        <p:spPr>
          <a:xfrm rot="5400000">
            <a:off x="522155" y="809281"/>
            <a:ext cx="217478" cy="53486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24540" y="1540342"/>
            <a:ext cx="5572103" cy="1517462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588" indent="-128588">
              <a:buFont typeface="Arial" pitchFamily="34" charset="0"/>
              <a:buChar char="•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네이버 라인에 따르면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이모티콘의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판매가 전체 수입의 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20%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차지합니다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 (45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억원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128588" indent="-128588">
              <a:buFont typeface="Arial" pitchFamily="34" charset="0"/>
              <a:buChar char="•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리서치 기업인 </a:t>
            </a:r>
            <a:r>
              <a:rPr lang="ko-KR" altLang="en-US" sz="9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엠브레인에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따르면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70.7%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응답자가 </a:t>
            </a:r>
            <a:r>
              <a:rPr lang="ko-KR" altLang="en-US" sz="9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이모티콘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유저가 늘어날 것이라고 예측했습니다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28588" indent="-128588">
              <a:buFont typeface="Arial" pitchFamily="34" charset="0"/>
              <a:buChar char="•"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이모티콘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사용이 증가하는 이유는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71488" lvl="1" indent="-128588">
              <a:buFontTx/>
              <a:buChar char="-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새로운 커뮤니케이션 도구 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텍스트와 감정을 이모티콘으로 표현할 수 있습니다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71488" lvl="1" indent="-128588">
              <a:buFontTx/>
              <a:buChar char="-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다양한 감정들을 표현할 수 있습니다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28588" indent="-128588">
              <a:buFont typeface="Arial" pitchFamily="34" charset="0"/>
              <a:buChar char="•"/>
            </a:pPr>
            <a:r>
              <a:rPr lang="ko-KR" altLang="en-US" sz="9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이모티콘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회사들과 계약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28588" indent="-128588">
              <a:buFont typeface="Arial" pitchFamily="34" charset="0"/>
              <a:buChar char="•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스탬프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캘린더 테마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이모티콘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등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28588" indent="-128588">
              <a:buFont typeface="Arial" pitchFamily="34" charset="0"/>
              <a:buChar char="•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회사 디자이너에 의한 </a:t>
            </a:r>
            <a:r>
              <a:rPr lang="ko-KR" altLang="en-US" sz="9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이모티콘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개발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28588" indent="-128588">
              <a:buFont typeface="Arial" pitchFamily="34" charset="0"/>
              <a:buChar char="•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아이템에 따라 가격이 다르지만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최소 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\2,000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원에 가격 책정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5208" y="1253803"/>
            <a:ext cx="19975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2) 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아이템 판매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666266" y="3069214"/>
            <a:ext cx="3688650" cy="1782198"/>
            <a:chOff x="3251472" y="3102376"/>
            <a:chExt cx="2904704" cy="1670836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42628" y="3102376"/>
              <a:ext cx="1522391" cy="1584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7" name="TextBox 26"/>
            <p:cNvSpPr txBox="1"/>
            <p:nvPr/>
          </p:nvSpPr>
          <p:spPr>
            <a:xfrm>
              <a:off x="3251472" y="4526991"/>
              <a:ext cx="29047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다양한 </a:t>
              </a:r>
              <a:r>
                <a:rPr lang="ko-KR" altLang="en-US" sz="6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이모티콘</a:t>
              </a:r>
              <a:r>
                <a:rPr lang="ko-KR" altLang="en-US" sz="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 수익 모델</a:t>
              </a:r>
              <a:endParaRPr lang="ko-KR" altLang="en-US" sz="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2. Business Model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0688" y="1028968"/>
            <a:ext cx="107975" cy="192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4495" y="1035500"/>
            <a:ext cx="24240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인 앱 구매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모델</a:t>
            </a:r>
          </a:p>
        </p:txBody>
      </p:sp>
    </p:spTree>
    <p:extLst>
      <p:ext uri="{BB962C8B-B14F-4D97-AF65-F5344CB8AC3E}">
        <p14:creationId xmlns:p14="http://schemas.microsoft.com/office/powerpoint/2010/main" val="315037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725148" y="1329612"/>
            <a:ext cx="5407705" cy="750961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588" indent="-128588">
              <a:buFont typeface="Arial" pitchFamily="34" charset="0"/>
              <a:buChar char="•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다른 어플리케이션으로 </a:t>
            </a:r>
            <a:r>
              <a:rPr lang="ko-KR" altLang="en-US" sz="9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부터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수수료를 얻는다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28588" indent="-128588">
              <a:buFont typeface="Arial" pitchFamily="34" charset="0"/>
              <a:buChar char="•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몇몇 관련된 어플리케이션들은 각각 카테고리에 의해 선택될 것 입니다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.(ex: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영화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음식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128588" indent="-128588">
              <a:buFont typeface="Arial" pitchFamily="34" charset="0"/>
              <a:buChar char="•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어플리케이션 설치 시  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: \300</a:t>
            </a:r>
          </a:p>
          <a:p>
            <a:pPr marL="128588" indent="-128588">
              <a:buFont typeface="Arial" pitchFamily="34" charset="0"/>
              <a:buChar char="•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어플리케이션 실행 후 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: \500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2826" y="2211800"/>
            <a:ext cx="1191773" cy="21187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61048" y="2211800"/>
            <a:ext cx="1191773" cy="21187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64904" y="2706412"/>
            <a:ext cx="270030" cy="161683"/>
          </a:xfrm>
          <a:prstGeom prst="rect">
            <a:avLst/>
          </a:prstGeom>
          <a:noFill/>
          <a:ln>
            <a:solidFill>
              <a:srgbClr val="E00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직선 화살표 연결선 10"/>
          <p:cNvCxnSpPr>
            <a:stCxn id="7" idx="3"/>
          </p:cNvCxnSpPr>
          <p:nvPr/>
        </p:nvCxnSpPr>
        <p:spPr>
          <a:xfrm>
            <a:off x="2834934" y="2787254"/>
            <a:ext cx="921743" cy="0"/>
          </a:xfrm>
          <a:prstGeom prst="straightConnector1">
            <a:avLst/>
          </a:prstGeom>
          <a:ln>
            <a:solidFill>
              <a:srgbClr val="E008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2. Business Model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0688" y="1005576"/>
            <a:ext cx="107975" cy="192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4495" y="1035500"/>
            <a:ext cx="24240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타 어플리케이션 설치 유도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모델</a:t>
            </a:r>
          </a:p>
        </p:txBody>
      </p:sp>
    </p:spTree>
    <p:extLst>
      <p:ext uri="{BB962C8B-B14F-4D97-AF65-F5344CB8AC3E}">
        <p14:creationId xmlns:p14="http://schemas.microsoft.com/office/powerpoint/2010/main" val="4142559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등변 삼각형 37"/>
          <p:cNvSpPr/>
          <p:nvPr/>
        </p:nvSpPr>
        <p:spPr>
          <a:xfrm rot="5400000">
            <a:off x="522155" y="809281"/>
            <a:ext cx="217478" cy="53486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29616" y="1355090"/>
            <a:ext cx="5407705" cy="1030602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588" indent="-128588">
              <a:buFont typeface="Arial" pitchFamily="34" charset="0"/>
              <a:buChar char="•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두가지 타입 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: CPC (Cost Per Click)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광고 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CPM (Cost Per Mille; Cost per thousand )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광고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8588" indent="-128588">
              <a:buFont typeface="Arial" pitchFamily="34" charset="0"/>
              <a:buChar char="•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기본적으로 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CPC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 더 효율적이다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28588" indent="-128588">
              <a:buFont typeface="Arial" pitchFamily="34" charset="0"/>
              <a:buChar char="•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하지만 충분한 유저들이 보장된다면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CPM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 더 효율적이다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28588" indent="-128588">
              <a:buFont typeface="Arial" pitchFamily="34" charset="0"/>
              <a:buChar char="•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일반적으로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0.6~1%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의 유저가 배너 광고를 클릭한다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28588" indent="-128588">
              <a:buFont typeface="Arial" pitchFamily="34" charset="0"/>
              <a:buChar char="•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클릭 당 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\30~80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원을 얻는다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28588" indent="-128588">
              <a:buFont typeface="Arial" pitchFamily="34" charset="0"/>
              <a:buChar char="•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광고 제거를 하고 싶다면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\1,000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원을 지불해야 한다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47767" y="2628806"/>
            <a:ext cx="2162464" cy="1702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2. Business Model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0688" y="1005576"/>
            <a:ext cx="107975" cy="192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4495" y="1035500"/>
            <a:ext cx="24240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배너 광고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모델</a:t>
            </a:r>
          </a:p>
        </p:txBody>
      </p:sp>
    </p:spTree>
    <p:extLst>
      <p:ext uri="{BB962C8B-B14F-4D97-AF65-F5344CB8AC3E}">
        <p14:creationId xmlns:p14="http://schemas.microsoft.com/office/powerpoint/2010/main" val="123458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등변 삼각형 37"/>
          <p:cNvSpPr/>
          <p:nvPr/>
        </p:nvSpPr>
        <p:spPr>
          <a:xfrm rot="5400000">
            <a:off x="522155" y="809281"/>
            <a:ext cx="217478" cy="53486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28662" y="1324608"/>
            <a:ext cx="5386210" cy="2813316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Font typeface="+mj-lt"/>
              <a:buAutoNum type="arabicPeriod"/>
            </a:pP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차별화 </a:t>
            </a:r>
          </a:p>
          <a:p>
            <a:pPr marL="471488" lvl="1" indent="-128588">
              <a:buFontTx/>
              <a:buChar char="-"/>
            </a:pPr>
            <a:r>
              <a:rPr lang="ko-KR" altLang="en-US" sz="97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약속시간투표기능을 통해 가장 적당한 시간에 약속을 잡을 수 있게 도와줍니다</a:t>
            </a:r>
            <a:r>
              <a:rPr lang="en-US" altLang="ko-KR" sz="97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71488" lvl="1" indent="-128588">
              <a:buFontTx/>
              <a:buChar char="-"/>
            </a:pPr>
            <a:r>
              <a:rPr lang="ko-KR" altLang="en-US" sz="97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새로운 대체 캘린더 사용없이 스케줄을 공유하는 것을 제공합니다</a:t>
            </a:r>
            <a:r>
              <a:rPr lang="en-US" altLang="ko-KR" sz="97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/>
            <a:endParaRPr lang="en-US" altLang="ko-KR" sz="788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57175" indent="-257175">
              <a:buFont typeface="+mj-lt"/>
              <a:buAutoNum type="arabicPeriod"/>
            </a:pP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최근 </a:t>
            </a:r>
            <a:r>
              <a:rPr lang="ko-KR" altLang="en-US" sz="1050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트랜드</a:t>
            </a: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반영</a:t>
            </a:r>
            <a:r>
              <a:rPr lang="en-US" altLang="ko-KR" sz="10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557213" lvl="1" indent="-214313">
              <a:buFontTx/>
              <a:buChar char="-"/>
            </a:pPr>
            <a:r>
              <a:rPr lang="ko-KR" altLang="en-US" sz="97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빠르게 시장 침투를 한다</a:t>
            </a:r>
            <a:r>
              <a:rPr lang="en-US" altLang="ko-KR" sz="97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557213" lvl="1" indent="-214313">
              <a:buFontTx/>
              <a:buChar char="-"/>
            </a:pPr>
            <a:r>
              <a:rPr lang="ko-KR" altLang="en-US" sz="97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다른 경쟁자들을 벤치마킹</a:t>
            </a:r>
            <a:endParaRPr lang="en-US" altLang="ko-KR" sz="788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57175" indent="-257175">
              <a:buFont typeface="+mj-lt"/>
              <a:buAutoNum type="arabicPeriod"/>
            </a:pPr>
            <a:r>
              <a:rPr lang="ko-KR" altLang="en-US" sz="105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시장 침투</a:t>
            </a:r>
            <a:endParaRPr lang="en-US" altLang="ko-KR" sz="105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557213" lvl="1" indent="-214313">
              <a:buFontTx/>
              <a:buChar char="-"/>
            </a:pPr>
            <a:r>
              <a:rPr lang="ko-KR" altLang="en-US" sz="97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다른 앱으로 갈아타지 못하도록 높은 전환 비용을 지불하게 한다</a:t>
            </a:r>
            <a:r>
              <a:rPr lang="en-US" altLang="ko-KR" sz="97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557213" lvl="1" indent="-214313">
              <a:buFontTx/>
              <a:buChar char="-"/>
            </a:pPr>
            <a:r>
              <a:rPr lang="ko-KR" altLang="en-US" sz="97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다른 캘린더와의 동기화 기능을 통해 우리 </a:t>
            </a:r>
            <a:r>
              <a:rPr lang="ko-KR" altLang="en-US" sz="975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어플로</a:t>
            </a:r>
            <a:r>
              <a:rPr lang="ko-KR" altLang="en-US" sz="97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유입이 쉽게 만든다</a:t>
            </a:r>
            <a:r>
              <a:rPr lang="en-US" altLang="ko-KR" sz="97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557213" lvl="1" indent="-214313">
              <a:buFontTx/>
              <a:buChar char="-"/>
            </a:pPr>
            <a:r>
              <a:rPr lang="ko-KR" altLang="en-US" sz="97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유저가 다른 신규유저들과 캘린더를 공유하면 </a:t>
            </a:r>
            <a:r>
              <a:rPr lang="en-US" altLang="ko-KR" sz="97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E-money</a:t>
            </a:r>
            <a:r>
              <a:rPr lang="ko-KR" altLang="en-US" sz="97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제공한다</a:t>
            </a:r>
            <a:r>
              <a:rPr lang="en-US" altLang="ko-KR" sz="97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557213" lvl="1" indent="-214313">
              <a:buFontTx/>
              <a:buChar char="-"/>
            </a:pPr>
            <a:r>
              <a:rPr lang="ko-KR" altLang="en-US" sz="97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잠재적 고객을 관리한다</a:t>
            </a:r>
            <a:r>
              <a:rPr lang="en-US" altLang="ko-KR" sz="97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557213" lvl="1" indent="-214313">
              <a:buFontTx/>
              <a:buChar char="-"/>
            </a:pPr>
            <a:r>
              <a:rPr lang="ko-KR" altLang="en-US" sz="97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네트워크 외부효과를 최대화 한다</a:t>
            </a:r>
            <a:r>
              <a:rPr lang="en-US" altLang="ko-KR" sz="97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4797152" y="2563331"/>
            <a:ext cx="1078532" cy="335869"/>
            <a:chOff x="6878374" y="1475853"/>
            <a:chExt cx="1438042" cy="44782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374" y="1475853"/>
              <a:ext cx="432048" cy="43204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2430" y="1485087"/>
              <a:ext cx="422814" cy="42281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252" y="1484514"/>
              <a:ext cx="439164" cy="439164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>
            <a:off x="4899300" y="3577337"/>
            <a:ext cx="845896" cy="457200"/>
            <a:chOff x="7164288" y="2283718"/>
            <a:chExt cx="1127861" cy="609600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2501328"/>
              <a:ext cx="376808" cy="376808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2549" y="2283718"/>
              <a:ext cx="609600" cy="609600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711360" y="1023389"/>
            <a:ext cx="25016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종합적인 전략</a:t>
            </a:r>
          </a:p>
        </p:txBody>
      </p:sp>
      <p:sp>
        <p:nvSpPr>
          <p:cNvPr id="29" name="타원 28"/>
          <p:cNvSpPr/>
          <p:nvPr/>
        </p:nvSpPr>
        <p:spPr>
          <a:xfrm>
            <a:off x="644686" y="1099229"/>
            <a:ext cx="84014" cy="84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전략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2696" y="699542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1. Strategic Plan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89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28700" y="1024112"/>
            <a:ext cx="25016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비즈니스 확장 계획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28662" y="1329612"/>
            <a:ext cx="5616662" cy="3546394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" rIns="67500" rtlCol="0" anchor="ctr"/>
          <a:lstStyle/>
          <a:p>
            <a:pPr marL="128588" indent="-128588">
              <a:buFont typeface="Arial" pitchFamily="34" charset="0"/>
              <a:buChar char="•"/>
            </a:pP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Schetch612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초대</a:t>
            </a: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128588" indent="-128588">
              <a:buFont typeface="Arial" pitchFamily="34" charset="0"/>
              <a:buChar char="•"/>
            </a:pPr>
            <a:endParaRPr lang="en-US" altLang="ko-KR" sz="7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557213" lvl="1" indent="-214313">
              <a:buFontTx/>
              <a:buChar char="-"/>
            </a:pPr>
            <a:r>
              <a:rPr lang="ko-KR" altLang="en-US" sz="97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웨딩</a:t>
            </a:r>
            <a:r>
              <a:rPr lang="en-US" altLang="ko-KR" sz="97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돌잔치</a:t>
            </a:r>
            <a:r>
              <a:rPr lang="en-US" altLang="ko-KR" sz="97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콘서트와 같은 이벤트에 모바일 초대장을 디자인해서 보내는 기능</a:t>
            </a:r>
            <a:endParaRPr lang="en-US" altLang="ko-KR" sz="975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557213" lvl="1" indent="-214313">
              <a:buFontTx/>
              <a:buChar char="-"/>
            </a:pPr>
            <a:r>
              <a:rPr lang="ko-KR" altLang="en-US" sz="97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캘린더에 초대 리스트를 보여주는 기능</a:t>
            </a:r>
            <a:endParaRPr lang="en-US" altLang="ko-KR" sz="788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8588" indent="-128588">
              <a:buFont typeface="Arial" pitchFamily="34" charset="0"/>
              <a:buChar char="•"/>
            </a:pPr>
            <a:endParaRPr lang="en-US" altLang="ko-KR" sz="788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8588" indent="-128588">
              <a:buFont typeface="Arial" pitchFamily="34" charset="0"/>
              <a:buChar char="•"/>
            </a:pPr>
            <a:endParaRPr lang="en-US" altLang="ko-KR" sz="788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8588" indent="-128588">
              <a:buFont typeface="Arial" pitchFamily="34" charset="0"/>
              <a:buChar char="•"/>
            </a:pPr>
            <a:endParaRPr lang="en-US" altLang="ko-KR" sz="788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8588" indent="-128588">
              <a:buFont typeface="Arial" pitchFamily="34" charset="0"/>
              <a:buChar char="•"/>
            </a:pP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Schetch612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숙박</a:t>
            </a:r>
            <a:endParaRPr lang="en-US" altLang="ko-KR" sz="10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8588" indent="-128588">
              <a:buFont typeface="Arial" pitchFamily="34" charset="0"/>
              <a:buChar char="•"/>
            </a:pPr>
            <a:endParaRPr lang="en-US" altLang="ko-KR" sz="7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557213" lvl="1" indent="-214313">
              <a:buFontTx/>
              <a:buChar char="-"/>
            </a:pP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원하는 숙소의 예약가능 스케줄을 보여주는 기능</a:t>
            </a:r>
            <a:endParaRPr lang="en-US" altLang="ko-KR" sz="10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557213" lvl="1" indent="-214313">
              <a:buFontTx/>
              <a:buChar char="-"/>
            </a:pP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언제 숙박이 가능한지 알려주고</a:t>
            </a: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예약을 쉽고 빠르게 할 수 있게 해주는 기능</a:t>
            </a:r>
            <a:endParaRPr lang="en-US" altLang="ko-KR" sz="10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557213" lvl="1" indent="-214313">
              <a:buFontTx/>
              <a:buChar char="-"/>
            </a:pP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외부 어플리케이션과 계약을 통해 연동할 계획임</a:t>
            </a: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342900" lvl="1"/>
            <a:endParaRPr lang="en-US" altLang="ko-KR" sz="10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8588" indent="-128588">
              <a:buFont typeface="Arial" pitchFamily="34" charset="0"/>
              <a:buChar char="•"/>
            </a:pP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</a:rPr>
              <a:t> Schetch612 IOS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</a:rPr>
              <a:t>확장</a:t>
            </a:r>
            <a:endParaRPr lang="en-US" altLang="ko-KR" sz="10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</a:endParaRPr>
          </a:p>
          <a:p>
            <a:pPr marL="128588" indent="-128588">
              <a:buFont typeface="Arial" pitchFamily="34" charset="0"/>
              <a:buChar char="•"/>
            </a:pPr>
            <a:endParaRPr lang="en-US" altLang="ko-KR" sz="7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</a:endParaRPr>
          </a:p>
          <a:p>
            <a:pPr marL="557213" lvl="1" indent="-214313">
              <a:buFontTx/>
              <a:buChar char="-"/>
            </a:pP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</a:rPr>
              <a:t>1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</a:rPr>
              <a:t>차적인 개발은 안드로이드에서 이뤄질 계획이다</a:t>
            </a: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</a:rPr>
              <a:t>.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</a:rPr>
              <a:t>하지만 추가적으로 </a:t>
            </a: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</a:rPr>
              <a:t>IOS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</a:rPr>
              <a:t>기반으로 사업을 확장할 계획이다</a:t>
            </a: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</a:rPr>
              <a:t>.</a:t>
            </a:r>
            <a:endParaRPr lang="en-US" altLang="ko-KR" sz="10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510" y="1641774"/>
            <a:ext cx="457200" cy="457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510" y="2577208"/>
            <a:ext cx="457200" cy="45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1. Strategic Plan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전략</a:t>
            </a:r>
          </a:p>
        </p:txBody>
      </p:sp>
    </p:spTree>
    <p:extLst>
      <p:ext uri="{BB962C8B-B14F-4D97-AF65-F5344CB8AC3E}">
        <p14:creationId xmlns:p14="http://schemas.microsoft.com/office/powerpoint/2010/main" val="2758725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등변 삼각형 37"/>
          <p:cNvSpPr/>
          <p:nvPr/>
        </p:nvSpPr>
        <p:spPr>
          <a:xfrm rot="5400000">
            <a:off x="522155" y="809281"/>
            <a:ext cx="217478" cy="53486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5366" y="1283881"/>
            <a:ext cx="2501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Picture 6" descr="Spring desktop calendar varia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790" y="1706503"/>
            <a:ext cx="399393" cy="34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1417455" y="2083728"/>
            <a:ext cx="648072" cy="146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25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Calendar</a:t>
            </a:r>
            <a:endParaRPr lang="ko-KR" altLang="en-US" sz="825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6" t="11115" r="7776" b="54618"/>
          <a:stretch/>
        </p:blipFill>
        <p:spPr bwMode="auto">
          <a:xfrm>
            <a:off x="2869114" y="1687333"/>
            <a:ext cx="378042" cy="36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2849905" y="2075310"/>
            <a:ext cx="408818" cy="169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25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Gift</a:t>
            </a:r>
            <a:endParaRPr lang="ko-KR" altLang="en-US" sz="825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9" r="3867" b="5707"/>
          <a:stretch/>
        </p:blipFill>
        <p:spPr bwMode="auto">
          <a:xfrm>
            <a:off x="4044792" y="1652498"/>
            <a:ext cx="429413" cy="388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3826132" y="2075311"/>
            <a:ext cx="845359" cy="152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25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Appointment </a:t>
            </a:r>
            <a:endParaRPr lang="ko-KR" altLang="en-US" sz="825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0" t="71029" r="25321" b="3006"/>
          <a:stretch/>
        </p:blipFill>
        <p:spPr bwMode="auto">
          <a:xfrm>
            <a:off x="2149358" y="1602009"/>
            <a:ext cx="506201" cy="504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1942573" y="2104047"/>
            <a:ext cx="919770" cy="2783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Communication</a:t>
            </a:r>
          </a:p>
          <a:p>
            <a:pPr algn="ctr"/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&amp; SNS</a:t>
            </a:r>
            <a:endParaRPr lang="ko-KR" altLang="en-US" sz="7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5" r="23155"/>
          <a:stretch/>
        </p:blipFill>
        <p:spPr bwMode="auto">
          <a:xfrm>
            <a:off x="3437756" y="1712512"/>
            <a:ext cx="361026" cy="372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직사각형 52"/>
          <p:cNvSpPr/>
          <p:nvPr/>
        </p:nvSpPr>
        <p:spPr>
          <a:xfrm>
            <a:off x="3286073" y="2075310"/>
            <a:ext cx="648072" cy="1696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25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Event</a:t>
            </a:r>
            <a:endParaRPr lang="ko-KR" altLang="en-US" sz="825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0" name="그룹 51"/>
          <p:cNvGrpSpPr/>
          <p:nvPr/>
        </p:nvGrpSpPr>
        <p:grpSpPr>
          <a:xfrm>
            <a:off x="4627880" y="1717323"/>
            <a:ext cx="852809" cy="565405"/>
            <a:chOff x="5080777" y="1574955"/>
            <a:chExt cx="1879649" cy="1082642"/>
          </a:xfrm>
        </p:grpSpPr>
        <p:pic>
          <p:nvPicPr>
            <p:cNvPr id="61" name="Picture 7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50" t="4225" r="36984" b="69239"/>
            <a:stretch/>
          </p:blipFill>
          <p:spPr bwMode="auto">
            <a:xfrm>
              <a:off x="5683010" y="1574955"/>
              <a:ext cx="662137" cy="671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직사각형 61"/>
            <p:cNvSpPr/>
            <p:nvPr/>
          </p:nvSpPr>
          <p:spPr>
            <a:xfrm>
              <a:off x="5080777" y="2433511"/>
              <a:ext cx="1879649" cy="2240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88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Commercial users’ event</a:t>
              </a:r>
              <a:endParaRPr lang="ko-KR" altLang="en-US" sz="788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1106742" y="2564155"/>
            <a:ext cx="4644516" cy="1485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기본 스케줄링 서비스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소셜 네트워크 서비스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/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	1. 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스케줄 공유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/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	2. 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약속 만들기 제공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/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	3. 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광고 이벤트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/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	4. 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선물 제공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lvl="0"/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	5. 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스케줄 내의 콘텐츠 공유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76609" y="1221600"/>
            <a:ext cx="38459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“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일상 스케줄 관리를 위한 가장 편리한 도구를 제공합니다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05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  <a:cs typeface="Consolas" pitchFamily="49" charset="0"/>
              </a:rPr>
              <a:t> 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”</a:t>
            </a:r>
            <a:endParaRPr lang="en-US" altLang="ko-KR" sz="1050" b="1" i="1" dirty="0">
              <a:solidFill>
                <a:schemeClr val="accent2">
                  <a:lumMod val="60000"/>
                  <a:lumOff val="40000"/>
                </a:schemeClr>
              </a:solidFill>
              <a:latin typeface="맑은 고딕" pitchFamily="50" charset="-127"/>
              <a:ea typeface="맑은 고딕" pitchFamily="50" charset="-127"/>
              <a:cs typeface="Consolas" pitchFamily="49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2. Service Concept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9774" y="1029008"/>
            <a:ext cx="25016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일반 유저를 위한 핵심 서비스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전략</a:t>
            </a:r>
          </a:p>
        </p:txBody>
      </p:sp>
    </p:spTree>
    <p:extLst>
      <p:ext uri="{BB962C8B-B14F-4D97-AF65-F5344CB8AC3E}">
        <p14:creationId xmlns:p14="http://schemas.microsoft.com/office/powerpoint/2010/main" val="27562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등변 삼각형 37"/>
          <p:cNvSpPr/>
          <p:nvPr/>
        </p:nvSpPr>
        <p:spPr>
          <a:xfrm rot="5400000">
            <a:off x="522155" y="809281"/>
            <a:ext cx="217478" cy="53486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4077072" y="1610714"/>
            <a:ext cx="1080120" cy="708893"/>
            <a:chOff x="5952423" y="2607753"/>
            <a:chExt cx="1374626" cy="1139601"/>
          </a:xfrm>
        </p:grpSpPr>
        <p:sp>
          <p:nvSpPr>
            <p:cNvPr id="55" name="직사각형 54"/>
            <p:cNvSpPr/>
            <p:nvPr/>
          </p:nvSpPr>
          <p:spPr>
            <a:xfrm>
              <a:off x="5952423" y="3456282"/>
              <a:ext cx="1374626" cy="2910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25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이벤트 </a:t>
              </a:r>
              <a:r>
                <a:rPr lang="en-US" altLang="ko-KR" sz="825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&amp; </a:t>
              </a:r>
              <a:r>
                <a:rPr lang="ko-KR" altLang="en-US" sz="825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스케줄</a:t>
              </a:r>
            </a:p>
          </p:txBody>
        </p:sp>
        <p:pic>
          <p:nvPicPr>
            <p:cNvPr id="56" name="Picture 6" descr="Spring desktop calendar variant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872" y="2607753"/>
              <a:ext cx="702109" cy="702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그룹 52"/>
          <p:cNvGrpSpPr/>
          <p:nvPr/>
        </p:nvGrpSpPr>
        <p:grpSpPr>
          <a:xfrm>
            <a:off x="1700809" y="1545636"/>
            <a:ext cx="1242138" cy="752278"/>
            <a:chOff x="6437728" y="1373642"/>
            <a:chExt cx="1527283" cy="1165703"/>
          </a:xfrm>
        </p:grpSpPr>
        <p:pic>
          <p:nvPicPr>
            <p:cNvPr id="58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70" t="71029" r="25321" b="3006"/>
            <a:stretch/>
          </p:blipFill>
          <p:spPr bwMode="auto">
            <a:xfrm>
              <a:off x="6752618" y="1373642"/>
              <a:ext cx="907574" cy="7858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직사각형 58"/>
            <p:cNvSpPr/>
            <p:nvPr/>
          </p:nvSpPr>
          <p:spPr>
            <a:xfrm>
              <a:off x="6437728" y="2259233"/>
              <a:ext cx="1527283" cy="2801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고객과의 커뮤니케이션</a:t>
              </a:r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1107000" y="2571750"/>
            <a:ext cx="4644000" cy="1485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tIns="189000" rtlCol="0" anchor="t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고객과의 상호작용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/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게시판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/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	2.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푸시 알림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/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브랜드와 이벤트 홍보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0" name="그룹 51"/>
          <p:cNvGrpSpPr/>
          <p:nvPr/>
        </p:nvGrpSpPr>
        <p:grpSpPr>
          <a:xfrm>
            <a:off x="3111853" y="1651487"/>
            <a:ext cx="803201" cy="648120"/>
            <a:chOff x="5077314" y="1558468"/>
            <a:chExt cx="1458175" cy="1241026"/>
          </a:xfrm>
        </p:grpSpPr>
        <p:pic>
          <p:nvPicPr>
            <p:cNvPr id="43" name="Picture 7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50" t="4225" r="36984" b="69239"/>
            <a:stretch/>
          </p:blipFill>
          <p:spPr bwMode="auto">
            <a:xfrm>
              <a:off x="5475334" y="1558468"/>
              <a:ext cx="662136" cy="671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" name="직사각형 43"/>
            <p:cNvSpPr/>
            <p:nvPr/>
          </p:nvSpPr>
          <p:spPr>
            <a:xfrm>
              <a:off x="5077314" y="2519377"/>
              <a:ext cx="1458175" cy="2801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25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서비스 홍보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28700" y="1031271"/>
            <a:ext cx="30447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상업적으로 사용하는 유저를 위한 핵심 서비스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2. Service Concept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전략</a:t>
            </a:r>
          </a:p>
        </p:txBody>
      </p:sp>
    </p:spTree>
    <p:extLst>
      <p:ext uri="{BB962C8B-B14F-4D97-AF65-F5344CB8AC3E}">
        <p14:creationId xmlns:p14="http://schemas.microsoft.com/office/powerpoint/2010/main" val="3489598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6007" y="4740265"/>
            <a:ext cx="3016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| SNS</a:t>
            </a:r>
            <a:r>
              <a:rPr lang="ko-KR" altLang="en-US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기반의 스케줄러 어플리케이션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92697" y="4723131"/>
            <a:ext cx="5004188" cy="105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047962" y="4723131"/>
            <a:ext cx="1341986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692696" y="2784507"/>
            <a:ext cx="5697252" cy="219291"/>
            <a:chOff x="899592" y="1298836"/>
            <a:chExt cx="7596336" cy="292388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824810" y="1574524"/>
              <a:ext cx="6671118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899592" y="1574524"/>
              <a:ext cx="1789314" cy="0"/>
            </a:xfrm>
            <a:prstGeom prst="line">
              <a:avLst/>
            </a:prstGeom>
            <a:ln w="57150">
              <a:solidFill>
                <a:srgbClr val="E00868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03447" y="1298836"/>
              <a:ext cx="169361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8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386610" y="3752983"/>
            <a:ext cx="1088283" cy="586661"/>
            <a:chOff x="2134614" y="1995686"/>
            <a:chExt cx="1224136" cy="782215"/>
          </a:xfrm>
        </p:grpSpPr>
        <p:sp>
          <p:nvSpPr>
            <p:cNvPr id="17" name="TextBox 16"/>
            <p:cNvSpPr txBox="1"/>
            <p:nvPr/>
          </p:nvSpPr>
          <p:spPr>
            <a:xfrm>
              <a:off x="2399674" y="1995686"/>
              <a:ext cx="94819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10X10" panose="020D0604000000000000" pitchFamily="50" charset="-127"/>
                  <a:ea typeface="10X10" panose="020D0604000000000000" pitchFamily="50" charset="-127"/>
                </a:rPr>
                <a:t> 2</a:t>
              </a:r>
              <a:endParaRPr lang="ko-KR" altLang="en-US" sz="13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34614" y="2470125"/>
              <a:ext cx="122413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시스템 환경 분석</a:t>
              </a: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2482821" y="2339823"/>
              <a:ext cx="27140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96277" y="3199173"/>
            <a:ext cx="3429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제품 명세 및 시스템 구조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기술적 관점의 아키텍처 환경</a:t>
            </a: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제품의 확장 범위</a:t>
            </a: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상위 레벨 기능 요구사항</a:t>
            </a: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제약 사항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692697" y="1410468"/>
            <a:ext cx="5004188" cy="105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692696" y="238904"/>
            <a:ext cx="5697252" cy="219291"/>
            <a:chOff x="899592" y="1298836"/>
            <a:chExt cx="7596336" cy="292388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1824810" y="1574524"/>
              <a:ext cx="6671118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899592" y="1574524"/>
              <a:ext cx="1789314" cy="0"/>
            </a:xfrm>
            <a:prstGeom prst="line">
              <a:avLst/>
            </a:prstGeom>
            <a:ln w="57150">
              <a:solidFill>
                <a:srgbClr val="E00868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903447" y="1298836"/>
              <a:ext cx="169361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25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Contents</a:t>
              </a:r>
              <a:endParaRPr lang="ko-KR" altLang="en-US" sz="8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529258" y="647263"/>
            <a:ext cx="918102" cy="586661"/>
            <a:chOff x="2134614" y="1995686"/>
            <a:chExt cx="1224136" cy="782215"/>
          </a:xfrm>
        </p:grpSpPr>
        <p:sp>
          <p:nvSpPr>
            <p:cNvPr id="39" name="TextBox 38"/>
            <p:cNvSpPr txBox="1"/>
            <p:nvPr/>
          </p:nvSpPr>
          <p:spPr>
            <a:xfrm>
              <a:off x="2399674" y="1995686"/>
              <a:ext cx="9481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10X10" panose="020D0604000000000000" pitchFamily="50" charset="-127"/>
                  <a:ea typeface="10X10" panose="020D0604000000000000" pitchFamily="50" charset="-127"/>
                </a:rPr>
                <a:t> 0</a:t>
              </a:r>
              <a:endParaRPr lang="ko-KR" altLang="en-US" sz="13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134614" y="2470125"/>
              <a:ext cx="122413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역할 분담</a:t>
              </a:r>
            </a:p>
          </p:txBody>
        </p:sp>
        <p:cxnSp>
          <p:nvCxnSpPr>
            <p:cNvPr id="41" name="직선 연결선 40"/>
            <p:cNvCxnSpPr/>
            <p:nvPr/>
          </p:nvCxnSpPr>
          <p:spPr>
            <a:xfrm>
              <a:off x="2482821" y="2339823"/>
              <a:ext cx="27140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692696" y="1203598"/>
            <a:ext cx="5697252" cy="219291"/>
            <a:chOff x="899592" y="1298836"/>
            <a:chExt cx="7596336" cy="292388"/>
          </a:xfrm>
        </p:grpSpPr>
        <p:cxnSp>
          <p:nvCxnSpPr>
            <p:cNvPr id="47" name="직선 연결선 46"/>
            <p:cNvCxnSpPr/>
            <p:nvPr/>
          </p:nvCxnSpPr>
          <p:spPr>
            <a:xfrm>
              <a:off x="1824810" y="1574524"/>
              <a:ext cx="6671118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899592" y="1574524"/>
              <a:ext cx="1789314" cy="0"/>
            </a:xfrm>
            <a:prstGeom prst="line">
              <a:avLst/>
            </a:prstGeom>
            <a:ln w="57150">
              <a:solidFill>
                <a:srgbClr val="E00868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903447" y="1298836"/>
              <a:ext cx="169361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8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1510671" y="1914769"/>
            <a:ext cx="918102" cy="586661"/>
            <a:chOff x="2134614" y="1995686"/>
            <a:chExt cx="1224136" cy="782215"/>
          </a:xfrm>
        </p:grpSpPr>
        <p:sp>
          <p:nvSpPr>
            <p:cNvPr id="51" name="TextBox 50"/>
            <p:cNvSpPr txBox="1"/>
            <p:nvPr/>
          </p:nvSpPr>
          <p:spPr>
            <a:xfrm>
              <a:off x="2399674" y="1995686"/>
              <a:ext cx="9481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10X10" panose="020D0604000000000000" pitchFamily="50" charset="-127"/>
                  <a:ea typeface="10X10" panose="020D0604000000000000" pitchFamily="50" charset="-127"/>
                </a:rPr>
                <a:t> 1</a:t>
              </a:r>
              <a:endParaRPr lang="ko-KR" altLang="en-US" sz="13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34614" y="2470125"/>
              <a:ext cx="122413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비즈니스 분석</a:t>
              </a:r>
            </a:p>
          </p:txBody>
        </p:sp>
        <p:cxnSp>
          <p:nvCxnSpPr>
            <p:cNvPr id="53" name="직선 연결선 52"/>
            <p:cNvCxnSpPr/>
            <p:nvPr/>
          </p:nvCxnSpPr>
          <p:spPr>
            <a:xfrm>
              <a:off x="2482821" y="2339823"/>
              <a:ext cx="27140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/>
          <p:cNvSpPr/>
          <p:nvPr/>
        </p:nvSpPr>
        <p:spPr>
          <a:xfrm>
            <a:off x="3196277" y="1554672"/>
            <a:ext cx="3429000" cy="142192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개요 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배경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목적 등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목표 혹은 미션</a:t>
            </a: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모델 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마케팅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전략</a:t>
            </a: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1.5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출시일정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1.6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목표 목록</a:t>
            </a:r>
          </a:p>
        </p:txBody>
      </p:sp>
    </p:spTree>
    <p:extLst>
      <p:ext uri="{BB962C8B-B14F-4D97-AF65-F5344CB8AC3E}">
        <p14:creationId xmlns:p14="http://schemas.microsoft.com/office/powerpoint/2010/main" val="208297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2. Service Concept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700" y="1023389"/>
            <a:ext cx="25016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기본 스케줄링 서비스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2676" y="3795846"/>
            <a:ext cx="5832648" cy="698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i="1" cap="all" dirty="0">
                <a:ln w="9000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당신의 시간을 효율적으로 관리하라</a:t>
            </a:r>
            <a:r>
              <a:rPr lang="en-US" altLang="ko-KR" sz="1050" b="1" i="1" cap="all" dirty="0">
                <a:ln w="9000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!</a:t>
            </a:r>
          </a:p>
          <a:p>
            <a:pPr algn="ctr"/>
            <a:endParaRPr lang="en-US" altLang="ko-KR" sz="788" b="1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당신의 일을 등록하고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스케줄을 관리하라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!</a:t>
            </a:r>
          </a:p>
          <a:p>
            <a:pPr algn="ctr"/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Schetch612</a:t>
            </a: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은 당신의 아름다운 날들을 보여줄 것이다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4754" y="1434052"/>
            <a:ext cx="3834426" cy="213212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전략</a:t>
            </a:r>
          </a:p>
        </p:txBody>
      </p:sp>
    </p:spTree>
    <p:extLst>
      <p:ext uri="{BB962C8B-B14F-4D97-AF65-F5344CB8AC3E}">
        <p14:creationId xmlns:p14="http://schemas.microsoft.com/office/powerpoint/2010/main" val="4023047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79897" y="1206791"/>
            <a:ext cx="33874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스케줄 공유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; 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공유된 스케줄은 모두에게 등록된다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5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2. Service Concept 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545541" y="1434461"/>
            <a:ext cx="3766919" cy="2312823"/>
            <a:chOff x="1619351" y="792243"/>
            <a:chExt cx="5714500" cy="3530911"/>
          </a:xfrm>
        </p:grpSpPr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351" y="792243"/>
              <a:ext cx="5714500" cy="3530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" name="그룹 34"/>
            <p:cNvGrpSpPr/>
            <p:nvPr/>
          </p:nvGrpSpPr>
          <p:grpSpPr>
            <a:xfrm>
              <a:off x="1934726" y="2949410"/>
              <a:ext cx="5076488" cy="303034"/>
              <a:chOff x="1934726" y="2948005"/>
              <a:chExt cx="5076488" cy="303034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1934726" y="2963007"/>
                <a:ext cx="1368152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50" b="1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Movie with Jane</a:t>
                </a:r>
                <a:endParaRPr lang="ko-KR" altLang="en-US" sz="75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3792525" y="2971392"/>
                <a:ext cx="1368152" cy="2782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50" b="1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Soccer game with Porter</a:t>
                </a:r>
                <a:endParaRPr lang="ko-KR" altLang="en-US" sz="75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5643062" y="2948005"/>
                <a:ext cx="1368152" cy="3030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50" b="1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Summer party  at Kim’s home</a:t>
                </a:r>
                <a:endParaRPr lang="ko-KR" altLang="en-US" sz="75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sp>
        <p:nvSpPr>
          <p:cNvPr id="39" name="직사각형 38"/>
          <p:cNvSpPr/>
          <p:nvPr/>
        </p:nvSpPr>
        <p:spPr>
          <a:xfrm>
            <a:off x="512676" y="3823515"/>
            <a:ext cx="5994666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b="1" i="1" cap="all" dirty="0">
                <a:ln w="9000" cmpd="sng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  <a:effectLst>
                  <a:reflection blurRad="12700" stA="28000" endPos="45000" dist="1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Real life events </a:t>
            </a:r>
          </a:p>
          <a:p>
            <a:pPr algn="ctr"/>
            <a:endParaRPr lang="en-US" altLang="ko-KR" sz="600" b="1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Schetch612</a:t>
            </a: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와 함께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쉽게 당신의 친구와 스케줄을 공유하고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편리하게 약속을 만들어라</a:t>
            </a:r>
            <a:b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</a:br>
            <a:endParaRPr lang="ko-KR" altLang="en-US" sz="10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700" y="1023389"/>
            <a:ext cx="25016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소셜 네트워크 서비스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전략</a:t>
            </a:r>
          </a:p>
        </p:txBody>
      </p:sp>
    </p:spTree>
    <p:extLst>
      <p:ext uri="{BB962C8B-B14F-4D97-AF65-F5344CB8AC3E}">
        <p14:creationId xmlns:p14="http://schemas.microsoft.com/office/powerpoint/2010/main" val="2594700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 flipH="1">
            <a:off x="730127" y="1010285"/>
            <a:ext cx="1620180" cy="26874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</a:rPr>
              <a:t>소셜 네트워크 서비스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2. Service Concept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58670" y="3682875"/>
            <a:ext cx="594066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i="1" cap="all" dirty="0">
                <a:ln w="9000" cmpd="sng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합리적인 약속 시간</a:t>
            </a:r>
            <a:endParaRPr lang="en-US" altLang="ko-KR" sz="1050" b="1" i="1" cap="all" dirty="0">
              <a:ln w="9000" cmpd="sng">
                <a:solidFill>
                  <a:srgbClr val="FFC000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sz="750" b="1" cap="all" dirty="0">
              <a:ln w="9000" cmpd="sng">
                <a:solidFill>
                  <a:srgbClr val="FFC000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친구와의 스케줄을 등록하기 전에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친구들에게 약속시간투표 메시지를 보내라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ctr"/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당신은 투표 기능의 결과에 따라 가장 좋은 시간을 알 수 있다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658649" y="1597185"/>
            <a:ext cx="1922897" cy="2007809"/>
            <a:chOff x="827584" y="1059582"/>
            <a:chExt cx="2643983" cy="2760737"/>
          </a:xfrm>
        </p:grpSpPr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BFBF9"/>
                </a:clrFrom>
                <a:clrTo>
                  <a:srgbClr val="FBFB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059582"/>
              <a:ext cx="2353658" cy="2760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직사각형 44"/>
            <p:cNvSpPr/>
            <p:nvPr/>
          </p:nvSpPr>
          <p:spPr>
            <a:xfrm>
              <a:off x="850190" y="1059582"/>
              <a:ext cx="2621377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Meiryo" panose="020B0604030504040204" pitchFamily="34" charset="-128"/>
                </a:rPr>
                <a:t>약속시간 투표하기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214754" y="2069832"/>
            <a:ext cx="1171178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맑은 고딕" pitchFamily="50" charset="-127"/>
                <a:ea typeface="맑은 고딕" pitchFamily="50" charset="-127"/>
              </a:rPr>
              <a:t>Friday, 2016 10-07</a:t>
            </a:r>
            <a:endParaRPr lang="ko-KR" altLang="en-US" sz="825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14753" y="2501880"/>
            <a:ext cx="1232583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맑은 고딕" pitchFamily="50" charset="-127"/>
                <a:ea typeface="맑은 고딕" pitchFamily="50" charset="-127"/>
              </a:rPr>
              <a:t>Sunday, 2016 10-09</a:t>
            </a:r>
            <a:endParaRPr lang="ko-KR" altLang="en-US" sz="825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86047" y="2748003"/>
            <a:ext cx="128985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맑은 고딕" pitchFamily="50" charset="-127"/>
                <a:ea typeface="맑은 고딕" pitchFamily="50" charset="-127"/>
              </a:rPr>
              <a:t> Monday, 2016 10-10</a:t>
            </a:r>
            <a:endParaRPr lang="ko-KR" altLang="en-US" sz="825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14755" y="2285856"/>
            <a:ext cx="130257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맑은 고딕" pitchFamily="50" charset="-127"/>
                <a:ea typeface="맑은 고딕" pitchFamily="50" charset="-127"/>
              </a:rPr>
              <a:t>Saturday, 2016 10-08</a:t>
            </a:r>
            <a:endParaRPr lang="ko-KR" altLang="en-US" sz="825" b="1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0" name="차트 49"/>
          <p:cNvGraphicFramePr/>
          <p:nvPr>
            <p:extLst>
              <p:ext uri="{D42A27DB-BD31-4B8C-83A1-F6EECF244321}">
                <p14:modId xmlns:p14="http://schemas.microsoft.com/office/powerpoint/2010/main" val="1329544761"/>
              </p:ext>
            </p:extLst>
          </p:nvPr>
        </p:nvGraphicFramePr>
        <p:xfrm>
          <a:off x="2581546" y="1653648"/>
          <a:ext cx="3925796" cy="1837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1" name="포인트가 5개인 별 50"/>
          <p:cNvSpPr/>
          <p:nvPr/>
        </p:nvSpPr>
        <p:spPr>
          <a:xfrm>
            <a:off x="4026865" y="1731800"/>
            <a:ext cx="216024" cy="216024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896" y="1206791"/>
            <a:ext cx="54553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2)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약속 만들기 </a:t>
            </a: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; 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가능한 약속 시간을 잡기 위해</a:t>
            </a: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약속시간 투표 기능을 친구에게 보내라</a:t>
            </a: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788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전략</a:t>
            </a:r>
          </a:p>
        </p:txBody>
      </p:sp>
    </p:spTree>
    <p:extLst>
      <p:ext uri="{BB962C8B-B14F-4D97-AF65-F5344CB8AC3E}">
        <p14:creationId xmlns:p14="http://schemas.microsoft.com/office/powerpoint/2010/main" val="97019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 descr="C:\Users\수빈\Desktop\보윤UI\보윤UI\봉구비어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0800" y="1552400"/>
            <a:ext cx="1315691" cy="2106234"/>
          </a:xfrm>
          <a:prstGeom prst="rect">
            <a:avLst/>
          </a:prstGeom>
          <a:noFill/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8" name="제목 1"/>
          <p:cNvSpPr>
            <a:spLocks noGrp="1"/>
          </p:cNvSpPr>
          <p:nvPr>
            <p:ph type="ctrTitle"/>
          </p:nvPr>
        </p:nvSpPr>
        <p:spPr>
          <a:xfrm flipH="1">
            <a:off x="728663" y="1004970"/>
            <a:ext cx="1620180" cy="26874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</a:rPr>
              <a:t>소셜 네트워크 서비스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2. Service Concept 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70" y="1825862"/>
            <a:ext cx="1328738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263" y="1529705"/>
            <a:ext cx="1579043" cy="110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539679" y="3760867"/>
            <a:ext cx="577864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i="1" cap="all" dirty="0">
                <a:ln w="9000" cmpd="sng">
                  <a:solidFill>
                    <a:srgbClr val="92D050"/>
                  </a:solidFill>
                  <a:prstDash val="solid"/>
                </a:ln>
                <a:solidFill>
                  <a:srgbClr val="92D050"/>
                </a:solidFill>
                <a:effectLst>
                  <a:reflection blurRad="12700" stA="28000" endPos="45000" dist="1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당신의  가장 좋아하는 가게의 프로모션을 놓치지 마라</a:t>
            </a:r>
            <a:r>
              <a:rPr lang="en-US" altLang="ko-KR" sz="1050" b="1" i="1" cap="all" dirty="0">
                <a:ln w="9000" cmpd="sng">
                  <a:solidFill>
                    <a:srgbClr val="92D050"/>
                  </a:solidFill>
                  <a:prstDash val="solid"/>
                </a:ln>
                <a:solidFill>
                  <a:srgbClr val="92D050"/>
                </a:solidFill>
                <a:effectLst>
                  <a:reflection blurRad="12700" stA="28000" endPos="45000" dist="1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!</a:t>
            </a:r>
          </a:p>
          <a:p>
            <a:pPr algn="ctr"/>
            <a:endParaRPr lang="en-US" altLang="ko-KR" sz="1050" b="1" i="1" cap="all" dirty="0">
              <a:ln w="9000" cmpd="sng">
                <a:solidFill>
                  <a:srgbClr val="92D050"/>
                </a:solidFill>
                <a:prstDash val="solid"/>
              </a:ln>
              <a:solidFill>
                <a:srgbClr val="92D050"/>
              </a:solidFill>
              <a:effectLst>
                <a:reflection blurRad="12700" stA="28000" endPos="45000" dist="1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당신의 단골 가게를 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Follow</a:t>
            </a: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해서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스페셜 프로모션 스케줄을 놓치지 마라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!</a:t>
            </a:r>
            <a:endParaRPr lang="ko-KR" altLang="en-US" sz="10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>
            <a:off x="2623831" y="2517114"/>
            <a:ext cx="157097" cy="3246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80"/>
          <a:stretch/>
        </p:blipFill>
        <p:spPr bwMode="auto">
          <a:xfrm>
            <a:off x="4885003" y="2743965"/>
            <a:ext cx="1082279" cy="85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79896" y="1206791"/>
            <a:ext cx="50081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3)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광고 이벤트 </a:t>
            </a: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관심 있는 광고를 </a:t>
            </a: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Follow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해서</a:t>
            </a: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모든 특별한 프로모션을 누려라</a:t>
            </a: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!</a:t>
            </a:r>
            <a:endParaRPr lang="ko-KR" altLang="en-US" sz="10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전략</a:t>
            </a:r>
          </a:p>
        </p:txBody>
      </p:sp>
    </p:spTree>
    <p:extLst>
      <p:ext uri="{BB962C8B-B14F-4D97-AF65-F5344CB8AC3E}">
        <p14:creationId xmlns:p14="http://schemas.microsoft.com/office/powerpoint/2010/main" val="1157726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2. Service Concept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1482738"/>
            <a:ext cx="3240360" cy="216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19" y="1428732"/>
            <a:ext cx="1770074" cy="238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404664" y="3813888"/>
            <a:ext cx="5832648" cy="698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b="1" i="1" cap="all" dirty="0">
                <a:ln w="9000" cmpd="sng">
                  <a:solidFill>
                    <a:srgbClr val="E00868"/>
                  </a:solidFill>
                  <a:prstDash val="solid"/>
                </a:ln>
                <a:solidFill>
                  <a:srgbClr val="E00868"/>
                </a:solidFill>
                <a:effectLst>
                  <a:reflection blurRad="12700" stA="28000" endPos="45000" dist="1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Celebrate  brilliant Day</a:t>
            </a:r>
          </a:p>
          <a:p>
            <a:pPr algn="ctr"/>
            <a:endParaRPr lang="en-US" altLang="ko-KR" sz="788" b="1" dirty="0"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친구에게 서프라이즈 선물을 해보자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!</a:t>
            </a:r>
          </a:p>
          <a:p>
            <a:pPr algn="ctr"/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작은 선물이 기억에 남는 소중한 날을 만듭니다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5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07" y="3063462"/>
            <a:ext cx="726986" cy="732599"/>
          </a:xfrm>
          <a:prstGeom prst="ellipse">
            <a:avLst/>
          </a:prstGeom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4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62" y="2046427"/>
            <a:ext cx="353238" cy="35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28700" y="1024412"/>
            <a:ext cx="25016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소셜 네트워크 서비스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9896" y="1206791"/>
            <a:ext cx="25731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4)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선물 주기 </a:t>
            </a: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788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친구들에게 </a:t>
            </a:r>
            <a:r>
              <a:rPr lang="ko-KR" altLang="en-US" sz="788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기프티콘을</a:t>
            </a:r>
            <a:r>
              <a:rPr lang="ko-KR" altLang="en-US" sz="788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선물하자</a:t>
            </a:r>
            <a:r>
              <a:rPr lang="en-US" altLang="ko-KR" sz="788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!</a:t>
            </a:r>
            <a:endParaRPr lang="ko-KR" altLang="en-US" sz="10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전략</a:t>
            </a:r>
          </a:p>
        </p:txBody>
      </p:sp>
    </p:spTree>
    <p:extLst>
      <p:ext uri="{BB962C8B-B14F-4D97-AF65-F5344CB8AC3E}">
        <p14:creationId xmlns:p14="http://schemas.microsoft.com/office/powerpoint/2010/main" val="4156848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2. Service Concept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1822" y="1206791"/>
            <a:ext cx="25747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게시판 </a:t>
            </a: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고객과 게시판을 이용해서 소통하라</a:t>
            </a:r>
          </a:p>
          <a:p>
            <a:pPr lvl="0"/>
            <a:endParaRPr lang="ko-KR" altLang="en-US" sz="10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8700" y="1024412"/>
            <a:ext cx="25016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고객과의 상호작용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079739" y="3772904"/>
            <a:ext cx="4698522" cy="704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b="1" i="1" cap="all" dirty="0">
                <a:ln w="9000" cmpd="sng">
                  <a:solidFill>
                    <a:srgbClr val="92D050"/>
                  </a:solidFill>
                  <a:prstDash val="solid"/>
                </a:ln>
                <a:solidFill>
                  <a:srgbClr val="92D050"/>
                </a:solidFill>
                <a:effectLst>
                  <a:reflection blurRad="12700" stA="28000" endPos="45000" dist="1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COMMUNICATE WITH YOUR CUSTOMER</a:t>
            </a:r>
          </a:p>
          <a:p>
            <a:pPr algn="ctr"/>
            <a:endParaRPr lang="en-US" altLang="ko-KR" sz="825" b="1" cap="all" dirty="0">
              <a:ln w="9000" cmpd="sng">
                <a:solidFill>
                  <a:srgbClr val="00B050"/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당신의 고객들로부터 피드백을 얻어라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!</a:t>
            </a:r>
          </a:p>
          <a:p>
            <a:pPr algn="ctr"/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당신의 뉴스를 친구들에게 알려라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5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67873" y="1578759"/>
            <a:ext cx="1998222" cy="1985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36708" y="1807369"/>
            <a:ext cx="2114550" cy="152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전략</a:t>
            </a:r>
          </a:p>
        </p:txBody>
      </p:sp>
    </p:spTree>
    <p:extLst>
      <p:ext uri="{BB962C8B-B14F-4D97-AF65-F5344CB8AC3E}">
        <p14:creationId xmlns:p14="http://schemas.microsoft.com/office/powerpoint/2010/main" val="1834991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2. Service Concept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1821" y="1206791"/>
            <a:ext cx="35221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2)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푸시 알림 </a:t>
            </a: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고객들에게 새로운 프로모션을 알려준다</a:t>
            </a: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8700" y="1024412"/>
            <a:ext cx="25016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고객과의 상호작용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98730" y="3660676"/>
            <a:ext cx="48605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i="1" cap="all" dirty="0">
                <a:ln w="9000" cmpd="sng">
                  <a:solidFill>
                    <a:schemeClr val="accent4"/>
                  </a:solidFill>
                  <a:prstDash val="solid"/>
                </a:ln>
                <a:solidFill>
                  <a:schemeClr val="accent4"/>
                </a:solidFill>
                <a:effectLst>
                  <a:reflection blurRad="12700" stA="28000" endPos="45000" dist="1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푸시 알림을 통해 효과적으로 새로운 프로모션을  광고하라</a:t>
            </a:r>
            <a:endParaRPr lang="en-US" altLang="ko-KR" sz="1050" b="1" i="1" cap="all" dirty="0">
              <a:ln w="9000" cmpd="sng">
                <a:solidFill>
                  <a:schemeClr val="accent4"/>
                </a:solidFill>
                <a:prstDash val="solid"/>
              </a:ln>
              <a:solidFill>
                <a:schemeClr val="accent4"/>
              </a:solidFill>
              <a:effectLst>
                <a:reflection blurRad="12700" stA="28000" endPos="45000" dist="1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sz="1050" b="1" cap="all" dirty="0">
              <a:ln w="9000" cmpd="sng">
                <a:solidFill>
                  <a:srgbClr val="00B050"/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당신의 프로모션을 가장 효과적인 방법을 사용해서 광고하라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!</a:t>
            </a:r>
          </a:p>
          <a:p>
            <a:pPr algn="ctr"/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어떤 고객에게 광고할 것인지 세팅할 수 있습니다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5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4856" y="1491630"/>
            <a:ext cx="5348288" cy="199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전략</a:t>
            </a:r>
          </a:p>
        </p:txBody>
      </p:sp>
    </p:spTree>
    <p:extLst>
      <p:ext uri="{BB962C8B-B14F-4D97-AF65-F5344CB8AC3E}">
        <p14:creationId xmlns:p14="http://schemas.microsoft.com/office/powerpoint/2010/main" val="1836093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2. Service Concept 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8700" y="1024412"/>
            <a:ext cx="25016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브랜드와 이벤트 프로모션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12676" y="3705876"/>
            <a:ext cx="583264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i="1" cap="all" dirty="0">
                <a:ln w="9000" cmpd="sng">
                  <a:solidFill>
                    <a:srgbClr val="FE6E6E"/>
                  </a:solidFill>
                  <a:prstDash val="solid"/>
                </a:ln>
                <a:solidFill>
                  <a:srgbClr val="FE6E6E"/>
                </a:solidFill>
                <a:effectLst>
                  <a:reflection blurRad="12700" stA="28000" endPos="45000" dist="10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당신의 브랜드를 알려라</a:t>
            </a:r>
            <a:endParaRPr lang="en-US" altLang="ko-KR" sz="1050" b="1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Schetch612</a:t>
            </a: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는 당신의 브랜드를 널리 알려줍니다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ctr"/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고객들은  당신 브랜드의 프로모션 스케줄을 알게 될 것입니다</a:t>
            </a:r>
            <a:r>
              <a:rPr lang="en-US" altLang="ko-KR" sz="1050" b="1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50" b="1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5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939" y="1377042"/>
            <a:ext cx="3476123" cy="227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전략</a:t>
            </a:r>
          </a:p>
        </p:txBody>
      </p:sp>
    </p:spTree>
    <p:extLst>
      <p:ext uri="{BB962C8B-B14F-4D97-AF65-F5344CB8AC3E}">
        <p14:creationId xmlns:p14="http://schemas.microsoft.com/office/powerpoint/2010/main" val="436064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등변 삼각형 37"/>
          <p:cNvSpPr/>
          <p:nvPr/>
        </p:nvSpPr>
        <p:spPr>
          <a:xfrm rot="5400000">
            <a:off x="522155" y="809281"/>
            <a:ext cx="217478" cy="53486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5366" y="1283881"/>
            <a:ext cx="2501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820974"/>
              </p:ext>
            </p:extLst>
          </p:nvPr>
        </p:nvGraphicFramePr>
        <p:xfrm>
          <a:off x="658689" y="1517194"/>
          <a:ext cx="5418604" cy="14856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0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7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3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37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37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맑은 고딕" pitchFamily="50" charset="-127"/>
                          <a:ea typeface="맑은 고딕" pitchFamily="50" charset="-127"/>
                        </a:rPr>
                        <a:t>A</a:t>
                      </a:r>
                      <a:endParaRPr lang="ko-KR" altLang="en-US" sz="9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</a:t>
                      </a:r>
                      <a:endParaRPr lang="ko-KR" altLang="en-US" sz="9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맑은 고딕" pitchFamily="50" charset="-127"/>
                          <a:ea typeface="맑은 고딕" pitchFamily="50" charset="-127"/>
                        </a:rPr>
                        <a:t>C</a:t>
                      </a:r>
                      <a:endParaRPr lang="ko-KR" altLang="en-US" sz="9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맑은 고딕" pitchFamily="50" charset="-127"/>
                          <a:ea typeface="맑은 고딕" pitchFamily="50" charset="-127"/>
                        </a:rPr>
                        <a:t>D</a:t>
                      </a:r>
                      <a:endParaRPr lang="ko-KR" altLang="en-US" sz="9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맑은 고딕" pitchFamily="50" charset="-127"/>
                          <a:ea typeface="맑은 고딕" pitchFamily="50" charset="-127"/>
                        </a:rPr>
                        <a:t>Age</a:t>
                      </a:r>
                      <a:endParaRPr lang="ko-KR" altLang="en-US" sz="9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맑은 고딕" pitchFamily="50" charset="-127"/>
                          <a:ea typeface="맑은 고딕" pitchFamily="50" charset="-127"/>
                        </a:rPr>
                        <a:t>10 ~ 20</a:t>
                      </a:r>
                      <a:endParaRPr lang="ko-KR" altLang="en-US" sz="9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 ~ 40</a:t>
                      </a:r>
                      <a:endParaRPr lang="ko-KR" altLang="en-US" sz="9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맑은 고딕" pitchFamily="50" charset="-127"/>
                          <a:ea typeface="맑은 고딕" pitchFamily="50" charset="-127"/>
                        </a:rPr>
                        <a:t>40 ~ 50</a:t>
                      </a:r>
                      <a:endParaRPr lang="ko-KR" altLang="en-US" sz="9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맑은 고딕" pitchFamily="50" charset="-127"/>
                          <a:ea typeface="맑은 고딕" pitchFamily="50" charset="-127"/>
                        </a:rPr>
                        <a:t>50 ~</a:t>
                      </a:r>
                      <a:endParaRPr lang="ko-KR" altLang="en-US" sz="9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맑은 고딕" pitchFamily="50" charset="-127"/>
                          <a:ea typeface="맑은 고딕" pitchFamily="50" charset="-127"/>
                        </a:rPr>
                        <a:t>Characteristics</a:t>
                      </a:r>
                      <a:endParaRPr lang="ko-KR" altLang="en-US" sz="9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latin typeface="맑은 고딕" pitchFamily="50" charset="-127"/>
                          <a:ea typeface="맑은 고딕" pitchFamily="50" charset="-127"/>
                        </a:rPr>
                        <a:t>커뮤니케이션을 위한 </a:t>
                      </a:r>
                      <a:r>
                        <a:rPr lang="ko-KR" altLang="en-US" sz="900" b="1" dirty="0">
                          <a:solidFill>
                            <a:srgbClr val="E00868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다양한 어플리케이션</a:t>
                      </a:r>
                      <a:r>
                        <a:rPr lang="ko-KR" altLang="en-US" sz="900" b="1" dirty="0">
                          <a:latin typeface="맑은 고딕" pitchFamily="50" charset="-127"/>
                          <a:ea typeface="맑은 고딕" pitchFamily="50" charset="-127"/>
                        </a:rPr>
                        <a:t>을 이용한다</a:t>
                      </a:r>
                      <a:r>
                        <a:rPr lang="en-US" altLang="ko-KR" sz="900" b="1" dirty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9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커뮤니케이션과 더 나은 삶을 </a:t>
                      </a:r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위해</a:t>
                      </a:r>
                      <a:r>
                        <a:rPr lang="ko-KR" altLang="en-US" sz="900" b="1" dirty="0" err="1">
                          <a:solidFill>
                            <a:srgbClr val="E00868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다양한</a:t>
                      </a:r>
                      <a:r>
                        <a:rPr lang="ko-KR" altLang="en-US" sz="900" b="1" dirty="0">
                          <a:solidFill>
                            <a:srgbClr val="E00868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어플리케이션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을 이용한다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단순한 </a:t>
                      </a:r>
                      <a:r>
                        <a:rPr lang="ko-KR" altLang="en-US" sz="900" b="1" baseline="0" dirty="0">
                          <a:solidFill>
                            <a:srgbClr val="E00868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커뮤니케이션과 그들의 직업</a:t>
                      </a:r>
                      <a:r>
                        <a:rPr lang="en-US" altLang="ko-KR" sz="900" b="1" baseline="0" dirty="0">
                          <a:solidFill>
                            <a:srgbClr val="E00868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1" baseline="0" dirty="0">
                          <a:solidFill>
                            <a:srgbClr val="E00868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전문성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을 위해 어플리케이션을 이용한다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rgbClr val="E00868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대중적인 어플리케이션</a:t>
                      </a:r>
                      <a:r>
                        <a:rPr lang="ko-KR" altLang="en-US" sz="900" b="1" dirty="0">
                          <a:latin typeface="맑은 고딕" pitchFamily="50" charset="-127"/>
                          <a:ea typeface="맑은 고딕" pitchFamily="50" charset="-127"/>
                        </a:rPr>
                        <a:t>을 이용하거나 어떻게 사용할지 모른다</a:t>
                      </a:r>
                      <a:r>
                        <a:rPr lang="en-US" altLang="ko-KR" sz="900" b="1" dirty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9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" name="타원 25"/>
          <p:cNvSpPr/>
          <p:nvPr/>
        </p:nvSpPr>
        <p:spPr>
          <a:xfrm>
            <a:off x="644686" y="3406959"/>
            <a:ext cx="84014" cy="84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1000" y="3334399"/>
            <a:ext cx="25016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Targeting</a:t>
            </a:r>
            <a:endParaRPr lang="ko-KR" altLang="en-US" sz="105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31550" y="3564382"/>
            <a:ext cx="5397788" cy="73542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스마트폰 유저</a:t>
            </a:r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(B</a:t>
            </a:r>
            <a:r>
              <a:rPr lang="ko-KR" altLang="en-US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그룹</a:t>
            </a:r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pPr marL="128588" indent="-128588">
              <a:buFontTx/>
              <a:buChar char="-"/>
            </a:pPr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B</a:t>
            </a:r>
            <a:r>
              <a:rPr lang="ko-KR" altLang="en-US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그룹이 </a:t>
            </a:r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SNS</a:t>
            </a:r>
            <a:r>
              <a:rPr lang="ko-KR" altLang="en-US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와 캘린더와 관련된 다양한 어플리케이션을 이용한다</a:t>
            </a:r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825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/>
            <a:endParaRPr lang="en-US" altLang="ko-KR" sz="825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/>
            <a:r>
              <a:rPr lang="ko-KR" altLang="en-US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우리 서비스를 이용하여 그들의 가게를 광고하고 싶은 유저들</a:t>
            </a:r>
            <a:endParaRPr lang="en-US" altLang="ko-KR" sz="825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/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-   Schetch612</a:t>
            </a:r>
            <a:r>
              <a:rPr lang="ko-KR" altLang="en-US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는 또한 상업적 이용을 위한 서비스들을 제공한다</a:t>
            </a:r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0688" y="689487"/>
            <a:ext cx="194421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4. Marketing Plan 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28700" y="1044773"/>
            <a:ext cx="25016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Segmentation</a:t>
            </a:r>
            <a:endParaRPr lang="ko-KR" altLang="en-US" sz="105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전략</a:t>
            </a:r>
          </a:p>
        </p:txBody>
      </p:sp>
    </p:spTree>
    <p:extLst>
      <p:ext uri="{BB962C8B-B14F-4D97-AF65-F5344CB8AC3E}">
        <p14:creationId xmlns:p14="http://schemas.microsoft.com/office/powerpoint/2010/main" val="92491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4664" y="1646739"/>
            <a:ext cx="3086995" cy="20051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1. Strategic Plan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8701" y="1025819"/>
            <a:ext cx="4136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경쟁 환경 분석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전략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04664" y="4387680"/>
            <a:ext cx="6264696" cy="347123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ko-KR" altLang="en-US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네이버가 시장점유율 </a:t>
            </a:r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90% </a:t>
            </a:r>
            <a:r>
              <a:rPr lang="ko-KR" altLang="en-US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이상을 차지하고있으며</a:t>
            </a:r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나머지 </a:t>
            </a:r>
            <a:r>
              <a:rPr lang="ko-KR" altLang="en-US" sz="825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어플들은</a:t>
            </a:r>
            <a:r>
              <a:rPr lang="ko-KR" altLang="en-US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1%</a:t>
            </a:r>
            <a:r>
              <a:rPr lang="ko-KR" altLang="en-US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정도 차지하고있다</a:t>
            </a:r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ctr"/>
            <a:r>
              <a:rPr lang="ko-KR" altLang="en-US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유명 </a:t>
            </a:r>
            <a:r>
              <a:rPr lang="ko-KR" altLang="en-US" sz="825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어플들의</a:t>
            </a:r>
            <a:r>
              <a:rPr lang="ko-KR" altLang="en-US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설치 대비 이용률은  </a:t>
            </a:r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50%</a:t>
            </a:r>
            <a:r>
              <a:rPr lang="ko-KR" altLang="en-US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이상이다</a:t>
            </a:r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34336" y="1637323"/>
            <a:ext cx="2876351" cy="18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6007" y="4740265"/>
            <a:ext cx="3016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| SNS</a:t>
            </a:r>
            <a:r>
              <a:rPr lang="ko-KR" altLang="en-US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기반의 스케줄러 어플리케이션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92697" y="4723131"/>
            <a:ext cx="5004188" cy="105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047962" y="4723131"/>
            <a:ext cx="1341986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692696" y="2784507"/>
            <a:ext cx="5697252" cy="219291"/>
            <a:chOff x="899592" y="1298836"/>
            <a:chExt cx="7596336" cy="292388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824810" y="1574524"/>
              <a:ext cx="6671118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899592" y="1574524"/>
              <a:ext cx="1789314" cy="0"/>
            </a:xfrm>
            <a:prstGeom prst="line">
              <a:avLst/>
            </a:prstGeom>
            <a:ln w="57150">
              <a:solidFill>
                <a:srgbClr val="E00868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03447" y="1298836"/>
              <a:ext cx="169361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8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242318" y="3757032"/>
            <a:ext cx="1178294" cy="749782"/>
            <a:chOff x="1972309" y="2001089"/>
            <a:chExt cx="1325383" cy="999712"/>
          </a:xfrm>
        </p:grpSpPr>
        <p:sp>
          <p:nvSpPr>
            <p:cNvPr id="17" name="TextBox 16"/>
            <p:cNvSpPr txBox="1"/>
            <p:nvPr/>
          </p:nvSpPr>
          <p:spPr>
            <a:xfrm>
              <a:off x="2343689" y="2001089"/>
              <a:ext cx="94819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10X10" panose="020D0604000000000000" pitchFamily="50" charset="-127"/>
                  <a:ea typeface="10X10" panose="020D0604000000000000" pitchFamily="50" charset="-127"/>
                </a:rPr>
                <a:t>5&amp;6</a:t>
              </a:r>
              <a:endParaRPr lang="ko-KR" altLang="en-US" sz="13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72309" y="2508357"/>
              <a:ext cx="1325383" cy="492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</a:rPr>
                <a:t>시나리오</a:t>
              </a:r>
              <a:endPara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endParaRPr>
            </a:p>
            <a:p>
              <a:pPr algn="ctr"/>
              <a:r>
                <a:rPr lang="ko-KR" altLang="en-US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</a:rPr>
                <a:t> 우선순위 및 정제</a:t>
              </a: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2482821" y="2339823"/>
              <a:ext cx="27140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219025" y="3302859"/>
            <a:ext cx="3429000" cy="9787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5.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시나리오 우선순위</a:t>
            </a: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6.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시나리오 정제</a:t>
            </a: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6.1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우선순위 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1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위 품목</a:t>
            </a: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6.2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우선순위 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2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위 품목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692697" y="1410468"/>
            <a:ext cx="5004188" cy="105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692696" y="238904"/>
            <a:ext cx="5697252" cy="219291"/>
            <a:chOff x="899592" y="1298836"/>
            <a:chExt cx="7596336" cy="292388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1824810" y="1574524"/>
              <a:ext cx="6671118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899592" y="1574524"/>
              <a:ext cx="1789314" cy="0"/>
            </a:xfrm>
            <a:prstGeom prst="line">
              <a:avLst/>
            </a:prstGeom>
            <a:ln w="57150">
              <a:solidFill>
                <a:srgbClr val="E00868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903447" y="1298836"/>
              <a:ext cx="169361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25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Contents</a:t>
              </a:r>
              <a:endParaRPr lang="ko-KR" altLang="en-US" sz="8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412777" y="647263"/>
            <a:ext cx="1034584" cy="669761"/>
            <a:chOff x="1979305" y="1995686"/>
            <a:chExt cx="1379445" cy="893015"/>
          </a:xfrm>
        </p:grpSpPr>
        <p:sp>
          <p:nvSpPr>
            <p:cNvPr id="39" name="TextBox 38"/>
            <p:cNvSpPr txBox="1"/>
            <p:nvPr/>
          </p:nvSpPr>
          <p:spPr>
            <a:xfrm>
              <a:off x="2399674" y="1995686"/>
              <a:ext cx="9481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10X10" panose="020D0604000000000000" pitchFamily="50" charset="-127"/>
                  <a:ea typeface="10X10" panose="020D0604000000000000" pitchFamily="50" charset="-127"/>
                </a:rPr>
                <a:t> 3</a:t>
              </a:r>
              <a:endParaRPr lang="ko-KR" altLang="en-US" sz="13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79305" y="2470125"/>
              <a:ext cx="1379445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ko-KR" altLang="en-US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</a:rPr>
                <a:t>중요 속성 식별</a:t>
              </a:r>
            </a:p>
          </p:txBody>
        </p:sp>
        <p:cxnSp>
          <p:nvCxnSpPr>
            <p:cNvPr id="41" name="직선 연결선 40"/>
            <p:cNvCxnSpPr/>
            <p:nvPr/>
          </p:nvCxnSpPr>
          <p:spPr>
            <a:xfrm>
              <a:off x="2482821" y="2339823"/>
              <a:ext cx="27140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692696" y="1203598"/>
            <a:ext cx="5697252" cy="219291"/>
            <a:chOff x="899592" y="1298836"/>
            <a:chExt cx="7596336" cy="292388"/>
          </a:xfrm>
        </p:grpSpPr>
        <p:cxnSp>
          <p:nvCxnSpPr>
            <p:cNvPr id="47" name="직선 연결선 46"/>
            <p:cNvCxnSpPr/>
            <p:nvPr/>
          </p:nvCxnSpPr>
          <p:spPr>
            <a:xfrm>
              <a:off x="1824810" y="1574524"/>
              <a:ext cx="6671118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899592" y="1574524"/>
              <a:ext cx="1789314" cy="0"/>
            </a:xfrm>
            <a:prstGeom prst="line">
              <a:avLst/>
            </a:prstGeom>
            <a:ln w="57150">
              <a:solidFill>
                <a:srgbClr val="E00868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903447" y="1298836"/>
              <a:ext cx="169361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8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1340769" y="1914768"/>
            <a:ext cx="1224135" cy="861096"/>
            <a:chOff x="1908077" y="1995686"/>
            <a:chExt cx="1632180" cy="1148129"/>
          </a:xfrm>
        </p:grpSpPr>
        <p:sp>
          <p:nvSpPr>
            <p:cNvPr id="51" name="TextBox 50"/>
            <p:cNvSpPr txBox="1"/>
            <p:nvPr/>
          </p:nvSpPr>
          <p:spPr>
            <a:xfrm>
              <a:off x="2399674" y="1995686"/>
              <a:ext cx="9481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10X10" panose="020D0604000000000000" pitchFamily="50" charset="-127"/>
                  <a:ea typeface="10X10" panose="020D0604000000000000" pitchFamily="50" charset="-127"/>
                </a:rPr>
                <a:t> 4</a:t>
              </a:r>
              <a:endParaRPr lang="ko-KR" altLang="en-US" sz="13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908077" y="2470125"/>
              <a:ext cx="1632180" cy="673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ko-KR" altLang="en-US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</a:rPr>
                <a:t>시나리오 도출 </a:t>
              </a:r>
              <a:endPara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endParaRPr>
            </a:p>
            <a:p>
              <a:pPr algn="ctr" fontAlgn="base">
                <a:lnSpc>
                  <a:spcPct val="160000"/>
                </a:lnSpc>
              </a:pPr>
              <a:r>
                <a:rPr lang="ko-KR" altLang="en-US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</a:rPr>
                <a:t>및 정합</a:t>
              </a:r>
            </a:p>
          </p:txBody>
        </p:sp>
        <p:cxnSp>
          <p:nvCxnSpPr>
            <p:cNvPr id="53" name="직선 연결선 52"/>
            <p:cNvCxnSpPr/>
            <p:nvPr/>
          </p:nvCxnSpPr>
          <p:spPr>
            <a:xfrm>
              <a:off x="2482821" y="2339823"/>
              <a:ext cx="27140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/>
          <p:cNvSpPr/>
          <p:nvPr/>
        </p:nvSpPr>
        <p:spPr>
          <a:xfrm>
            <a:off x="3194791" y="1683239"/>
            <a:ext cx="3429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4.1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사용성 일반 시나리오</a:t>
            </a: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4.2 </a:t>
            </a:r>
            <a:r>
              <a:rPr lang="ko-KR" altLang="en-US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실행효율성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 일반 시나리오</a:t>
            </a: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4.3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신뢰성 일반 시나리오</a:t>
            </a: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4.4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유지보수성 일반 시나리오</a:t>
            </a: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4.5 </a:t>
            </a:r>
            <a:r>
              <a:rPr lang="ko-KR" altLang="en-US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보안성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 일반 시나리오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194791" y="679579"/>
            <a:ext cx="3429000" cy="5355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중요 기능 요구사항 식별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핵심 품질속성 식별</a:t>
            </a:r>
          </a:p>
        </p:txBody>
      </p:sp>
    </p:spTree>
    <p:extLst>
      <p:ext uri="{BB962C8B-B14F-4D97-AF65-F5344CB8AC3E}">
        <p14:creationId xmlns:p14="http://schemas.microsoft.com/office/powerpoint/2010/main" val="81125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1. Strategic Plan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728700" y="1726189"/>
            <a:ext cx="1209770" cy="2106235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rtlCol="0" anchor="ctr"/>
          <a:lstStyle/>
          <a:p>
            <a:pPr marL="171450" indent="-171450">
              <a:buFont typeface="+mj-lt"/>
              <a:buAutoNum type="arabicPeriod"/>
            </a:pPr>
            <a:r>
              <a:rPr lang="en-US" altLang="ko-KR" sz="825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Naver</a:t>
            </a:r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Calendar</a:t>
            </a:r>
          </a:p>
          <a:p>
            <a:pPr marL="171450" indent="-171450">
              <a:buFont typeface="+mj-lt"/>
              <a:buAutoNum type="arabicPeriod"/>
            </a:pPr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Google Calendar</a:t>
            </a:r>
          </a:p>
          <a:p>
            <a:pPr marL="171450" indent="-171450">
              <a:buFont typeface="+mj-lt"/>
              <a:buAutoNum type="arabicPeriod"/>
            </a:pPr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Sol Calendar</a:t>
            </a:r>
            <a:endParaRPr lang="ko-KR" altLang="en-US" sz="825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104387" y="1726189"/>
            <a:ext cx="1449974" cy="2106235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rtlCol="0" anchor="ctr"/>
          <a:lstStyle/>
          <a:p>
            <a:pPr lvl="0"/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  </a:t>
            </a:r>
            <a:r>
              <a:rPr lang="en-US" altLang="ko-KR" sz="825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Jorte</a:t>
            </a:r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Calendar</a:t>
            </a:r>
          </a:p>
          <a:p>
            <a:pPr lvl="0"/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5.  Sunrise Calendar</a:t>
            </a:r>
          </a:p>
          <a:p>
            <a:pPr lvl="0"/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6.  Digital Calendar</a:t>
            </a:r>
          </a:p>
          <a:p>
            <a:pPr lvl="0"/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6.  Weekly Schedule Plan</a:t>
            </a:r>
          </a:p>
          <a:p>
            <a:pPr lvl="0"/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8.  Today Calendar</a:t>
            </a:r>
          </a:p>
          <a:p>
            <a:pPr lvl="0"/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9. Business Calendar 2</a:t>
            </a:r>
          </a:p>
          <a:p>
            <a:pPr lvl="0"/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10.  Schedule XD</a:t>
            </a:r>
          </a:p>
          <a:p>
            <a:pPr lvl="0"/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11.  Calen mob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702464" y="1726190"/>
            <a:ext cx="1285856" cy="2106234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rtlCol="0" anchor="ctr"/>
          <a:lstStyle/>
          <a:p>
            <a:pPr lvl="0"/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12.  ASANA</a:t>
            </a:r>
          </a:p>
          <a:p>
            <a:pPr lvl="0"/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13.  June System Diary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118610" y="1726189"/>
            <a:ext cx="1011827" cy="2106235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rtlCol="0" anchor="ctr"/>
          <a:lstStyle/>
          <a:p>
            <a:pPr lvl="0"/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14.  </a:t>
            </a:r>
            <a:r>
              <a:rPr lang="en-US" altLang="ko-KR" sz="825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Som</a:t>
            </a:r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To-do</a:t>
            </a:r>
          </a:p>
          <a:p>
            <a:pPr lvl="0"/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15.  To-do list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3125" y="1518440"/>
            <a:ext cx="13035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포탈 사이트 스케줄러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323843" y="1518440"/>
            <a:ext cx="1182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일반 스케줄러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632061" y="1474678"/>
            <a:ext cx="1556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관련 스케줄러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347844" y="1485935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To-do</a:t>
            </a:r>
            <a:endParaRPr lang="ko-KR" altLang="en-US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0658" y="3951780"/>
            <a:ext cx="6264696" cy="347123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48</a:t>
            </a:r>
            <a:r>
              <a:rPr lang="ko-KR" altLang="en-US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개의 관련 어플리케이션 중 대표적인 </a:t>
            </a:r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개의 어플리케이션을 경쟁자 리스트로 선정하였다</a:t>
            </a:r>
            <a:r>
              <a:rPr lang="en-US" altLang="ko-KR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9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9090" y="1241417"/>
            <a:ext cx="413608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Wingdings" pitchFamily="2" charset="2"/>
              <a:buChar char="ü"/>
            </a:pPr>
            <a:r>
              <a:rPr lang="ko-KR" altLang="en-US" sz="825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경쟁자 리스트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8701" y="1025819"/>
            <a:ext cx="4136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경쟁 환경 분석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전략</a:t>
            </a:r>
          </a:p>
        </p:txBody>
      </p:sp>
    </p:spTree>
    <p:extLst>
      <p:ext uri="{BB962C8B-B14F-4D97-AF65-F5344CB8AC3E}">
        <p14:creationId xmlns:p14="http://schemas.microsoft.com/office/powerpoint/2010/main" val="2864558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1. Strategic Plan 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32312" y="1445899"/>
            <a:ext cx="10326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Naver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Calendar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2706" y="3803600"/>
            <a:ext cx="2403268" cy="54006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+mj-lt"/>
              <a:buAutoNum type="arabicPeriod"/>
            </a:pPr>
            <a:endParaRPr lang="en-US" altLang="ko-KR" sz="788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+mj-lt"/>
              <a:buAutoNum type="arabicPeriod"/>
            </a:pP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음력을 제공한다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 typeface="+mj-lt"/>
              <a:buAutoNum type="arabicPeriod"/>
            </a:pP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스케줄을 동기화한다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 typeface="+mj-lt"/>
              <a:buAutoNum type="arabicPeriod"/>
            </a:pP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네이버 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Work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이용한 달력을 공유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+mj-lt"/>
              <a:buAutoNum type="arabicPeriod"/>
            </a:pPr>
            <a:endParaRPr lang="ko-KR" altLang="en-US" sz="788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2706" y="359529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특징</a:t>
            </a: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10538" r="12235"/>
          <a:stretch/>
        </p:blipFill>
        <p:spPr bwMode="auto">
          <a:xfrm>
            <a:off x="782707" y="2003390"/>
            <a:ext cx="2065007" cy="1634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4299267" y="1437624"/>
            <a:ext cx="1103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Google Calendar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5" name="그룹 2"/>
          <p:cNvGrpSpPr/>
          <p:nvPr/>
        </p:nvGrpSpPr>
        <p:grpSpPr>
          <a:xfrm>
            <a:off x="3828301" y="2061510"/>
            <a:ext cx="2585114" cy="1080120"/>
            <a:chOff x="500034" y="2643182"/>
            <a:chExt cx="8001055" cy="3000396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0034" y="2643182"/>
              <a:ext cx="8001055" cy="3000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7" name="직선 연결선 26"/>
            <p:cNvCxnSpPr/>
            <p:nvPr/>
          </p:nvCxnSpPr>
          <p:spPr>
            <a:xfrm>
              <a:off x="2926082" y="4618809"/>
              <a:ext cx="571504" cy="158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8" name="직사각형 27"/>
          <p:cNvSpPr/>
          <p:nvPr/>
        </p:nvSpPr>
        <p:spPr>
          <a:xfrm>
            <a:off x="3896670" y="3806744"/>
            <a:ext cx="2628674" cy="54006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+mj-lt"/>
              <a:buAutoNum type="arabicPeriod"/>
            </a:pPr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Gmail</a:t>
            </a:r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이용한 동기화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+mj-lt"/>
              <a:buAutoNum type="arabicPeriod"/>
            </a:pPr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구글 </a:t>
            </a:r>
            <a:r>
              <a:rPr lang="ko-KR" altLang="en-US" sz="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맵을</a:t>
            </a:r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통해 위치 인식이 가능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+mj-lt"/>
              <a:buAutoNum type="arabicPeriod"/>
            </a:pPr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팀을 위해 그룹 달력 제공</a:t>
            </a:r>
            <a:endParaRPr lang="en-US" altLang="ko-KR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+mj-lt"/>
              <a:buAutoNum type="arabicPeriod"/>
            </a:pPr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Gmail</a:t>
            </a:r>
            <a:r>
              <a: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통해 다른 사람들을 내 스케줄러에 초대</a:t>
            </a:r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96670" y="359529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특징</a:t>
            </a: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216" y="1345182"/>
            <a:ext cx="364697" cy="362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1347343"/>
            <a:ext cx="370320" cy="360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883277" y="1815115"/>
            <a:ext cx="2186817" cy="2308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나의 달력을  다른 사람들과 공유 한다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8941" y="1787366"/>
            <a:ext cx="2048272" cy="2308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네이버 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Work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로 일정을 공유한다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35067" y="1515628"/>
            <a:ext cx="84014" cy="8401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239090" y="1515628"/>
            <a:ext cx="84014" cy="8401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644687" y="1025819"/>
            <a:ext cx="4220098" cy="253916"/>
            <a:chOff x="859582" y="510509"/>
            <a:chExt cx="5626797" cy="338555"/>
          </a:xfrm>
        </p:grpSpPr>
        <p:sp>
          <p:nvSpPr>
            <p:cNvPr id="39" name="TextBox 38"/>
            <p:cNvSpPr txBox="1"/>
            <p:nvPr/>
          </p:nvSpPr>
          <p:spPr>
            <a:xfrm>
              <a:off x="971601" y="510509"/>
              <a:ext cx="551477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경쟁 환경 분석</a:t>
              </a:r>
            </a:p>
          </p:txBody>
        </p:sp>
        <p:sp>
          <p:nvSpPr>
            <p:cNvPr id="40" name="타원 39"/>
            <p:cNvSpPr/>
            <p:nvPr/>
          </p:nvSpPr>
          <p:spPr>
            <a:xfrm>
              <a:off x="859582" y="608389"/>
              <a:ext cx="112018" cy="11201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36713" y="1241417"/>
            <a:ext cx="324036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Wingdings" pitchFamily="2" charset="2"/>
              <a:buChar char="ü"/>
            </a:pPr>
            <a:r>
              <a:rPr lang="en-US" altLang="ko-KR" sz="825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Detail of competitors</a:t>
            </a:r>
            <a:endParaRPr lang="ko-KR" altLang="en-US" sz="825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  <a:p>
            <a:pPr marL="128588" indent="-128588">
              <a:buFont typeface="Wingdings" pitchFamily="2" charset="2"/>
              <a:buChar char="ü"/>
            </a:pPr>
            <a:endParaRPr lang="ko-KR" altLang="en-US" sz="825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전략</a:t>
            </a:r>
          </a:p>
        </p:txBody>
      </p:sp>
    </p:spTree>
    <p:extLst>
      <p:ext uri="{BB962C8B-B14F-4D97-AF65-F5344CB8AC3E}">
        <p14:creationId xmlns:p14="http://schemas.microsoft.com/office/powerpoint/2010/main" val="580531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1. Strategic Plan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78631" y="1445899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Sol Calendar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360547" y="3705876"/>
            <a:ext cx="3510391" cy="666074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+mj-lt"/>
              <a:buAutoNum type="arabicPeriod"/>
            </a:pP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다양한 위젯 제공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+mj-lt"/>
              <a:buAutoNum type="arabicPeriod"/>
            </a:pP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다양한 스케줄 앱들과 동기화 가능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+mj-lt"/>
              <a:buAutoNum type="arabicPeriod"/>
            </a:pP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날씨 정보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+mj-lt"/>
              <a:buAutoNum type="arabicPeriod"/>
            </a:pP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고급스러운 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UI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60547" y="3497569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특징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812" y="1368475"/>
            <a:ext cx="313062" cy="292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9444" y="1729684"/>
            <a:ext cx="2282505" cy="1671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17015" y="2124559"/>
            <a:ext cx="127911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직사각형 1"/>
          <p:cNvSpPr/>
          <p:nvPr/>
        </p:nvSpPr>
        <p:spPr>
          <a:xfrm>
            <a:off x="1896939" y="1780799"/>
            <a:ext cx="975776" cy="235748"/>
          </a:xfrm>
          <a:prstGeom prst="rect">
            <a:avLst/>
          </a:prstGeom>
          <a:solidFill>
            <a:srgbClr val="464749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All you need is.</a:t>
            </a:r>
            <a:endParaRPr lang="ko-KR" altLang="en-US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35067" y="1515628"/>
            <a:ext cx="84014" cy="8401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644687" y="1025819"/>
            <a:ext cx="4220098" cy="253916"/>
            <a:chOff x="859582" y="510509"/>
            <a:chExt cx="5626797" cy="338555"/>
          </a:xfrm>
        </p:grpSpPr>
        <p:sp>
          <p:nvSpPr>
            <p:cNvPr id="23" name="TextBox 22"/>
            <p:cNvSpPr txBox="1"/>
            <p:nvPr/>
          </p:nvSpPr>
          <p:spPr>
            <a:xfrm>
              <a:off x="971601" y="510509"/>
              <a:ext cx="551477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경쟁 환경 분석</a:t>
              </a:r>
            </a:p>
          </p:txBody>
        </p:sp>
        <p:sp>
          <p:nvSpPr>
            <p:cNvPr id="27" name="타원 26"/>
            <p:cNvSpPr/>
            <p:nvPr/>
          </p:nvSpPr>
          <p:spPr>
            <a:xfrm>
              <a:off x="859582" y="608389"/>
              <a:ext cx="112018" cy="11201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36713" y="1241417"/>
            <a:ext cx="324036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Wingdings" pitchFamily="2" charset="2"/>
              <a:buChar char="ü"/>
            </a:pPr>
            <a:r>
              <a:rPr lang="en-US" altLang="ko-KR" sz="825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Detail of competitors</a:t>
            </a:r>
            <a:endParaRPr lang="ko-KR" altLang="en-US" sz="825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  <a:p>
            <a:pPr marL="128588" indent="-128588">
              <a:buFont typeface="Wingdings" pitchFamily="2" charset="2"/>
              <a:buChar char="ü"/>
            </a:pPr>
            <a:endParaRPr lang="ko-KR" altLang="en-US" sz="825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전략</a:t>
            </a:r>
          </a:p>
        </p:txBody>
      </p:sp>
    </p:spTree>
    <p:extLst>
      <p:ext uri="{BB962C8B-B14F-4D97-AF65-F5344CB8AC3E}">
        <p14:creationId xmlns:p14="http://schemas.microsoft.com/office/powerpoint/2010/main" val="2469598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1. Strategic Plan 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80652" y="1485941"/>
            <a:ext cx="5870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ASANA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2677" y="3721019"/>
            <a:ext cx="2673297" cy="54006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+mj-lt"/>
              <a:buAutoNum type="arabicPeriod"/>
            </a:pPr>
            <a:r>
              <a:rPr lang="ko-KR" altLang="en-US" sz="788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팀 워크를 위해 가장 최적화 된 앱을 제공</a:t>
            </a:r>
            <a:endParaRPr lang="en-US" altLang="ko-KR" sz="788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+mj-lt"/>
              <a:buAutoNum type="arabicPeriod"/>
            </a:pPr>
            <a:r>
              <a:rPr lang="en-US" altLang="ko-KR" sz="788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Dropbox</a:t>
            </a:r>
            <a:r>
              <a:rPr lang="ko-KR" altLang="en-US" sz="788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와의 연결을 통해 문서를 공유</a:t>
            </a:r>
            <a:endParaRPr lang="en-US" altLang="ko-KR" sz="788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+mj-lt"/>
              <a:buAutoNum type="arabicPeriod"/>
            </a:pPr>
            <a:r>
              <a:rPr lang="ko-KR" altLang="en-US" sz="788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팀 멤버들과 스케줄과 </a:t>
            </a:r>
            <a:r>
              <a:rPr lang="en-US" altLang="ko-KR" sz="788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to-do </a:t>
            </a:r>
            <a:r>
              <a:rPr lang="ko-KR" altLang="en-US" sz="788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리스트를 공유</a:t>
            </a:r>
            <a:endParaRPr lang="en-US" altLang="ko-KR" sz="788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+mj-lt"/>
              <a:buAutoNum type="arabicPeriod"/>
            </a:pPr>
            <a:r>
              <a:rPr lang="ko-KR" altLang="en-US" sz="788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앱 안에서 관련된 프로젝트를 찾을 수 있게 해줌</a:t>
            </a:r>
            <a:endParaRPr lang="en-US" altLang="ko-KR" sz="788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2676" y="3512712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특징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02627" y="1462284"/>
            <a:ext cx="1043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Today Calendar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845720" y="3721018"/>
            <a:ext cx="2823640" cy="540061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+mj-lt"/>
              <a:buAutoNum type="arabicPeriod"/>
            </a:pPr>
            <a:r>
              <a:rPr lang="ko-KR" altLang="en-US" sz="788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다양한 뷰와 </a:t>
            </a:r>
            <a:r>
              <a:rPr lang="en-US" altLang="ko-KR" sz="788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UI</a:t>
            </a:r>
            <a:r>
              <a:rPr lang="ko-KR" altLang="en-US" sz="788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제공</a:t>
            </a:r>
            <a:endParaRPr lang="en-US" altLang="ko-KR" sz="788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+mj-lt"/>
              <a:buAutoNum type="arabicPeriod"/>
            </a:pPr>
            <a:r>
              <a:rPr lang="ko-KR" altLang="en-US" sz="788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날씨 정보</a:t>
            </a:r>
            <a:endParaRPr lang="en-US" altLang="ko-KR" sz="788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+mj-lt"/>
              <a:buAutoNum type="arabicPeriod"/>
            </a:pPr>
            <a:r>
              <a:rPr lang="ko-KR" altLang="en-US" sz="788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구글 </a:t>
            </a:r>
            <a:r>
              <a:rPr lang="ko-KR" altLang="en-US" sz="788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맵과</a:t>
            </a:r>
            <a:r>
              <a:rPr lang="ko-KR" altLang="en-US" sz="788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연결 가능</a:t>
            </a:r>
            <a:endParaRPr lang="en-US" altLang="ko-KR" sz="788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+mj-lt"/>
              <a:buAutoNum type="arabicPeriod"/>
            </a:pPr>
            <a:r>
              <a:rPr lang="ko-KR" altLang="en-US" sz="788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참석자들에게 자동으로 스케줄 관련 이메일을 보내 줌</a:t>
            </a:r>
            <a:endParaRPr lang="en-US" altLang="ko-KR" sz="788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+mj-lt"/>
              <a:buAutoNum type="arabicPeriod"/>
            </a:pPr>
            <a:endParaRPr lang="ko-KR" altLang="en-US" sz="788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15054" y="3500075"/>
            <a:ext cx="6527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특징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294" y="1437624"/>
            <a:ext cx="316455" cy="305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 r="10715" b="3521"/>
          <a:stretch/>
        </p:blipFill>
        <p:spPr>
          <a:xfrm>
            <a:off x="398878" y="1735019"/>
            <a:ext cx="873984" cy="173547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8" r="10740" b="5235"/>
          <a:stretch/>
        </p:blipFill>
        <p:spPr>
          <a:xfrm>
            <a:off x="1316980" y="1735019"/>
            <a:ext cx="950354" cy="173547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6" r="9491" b="4789"/>
          <a:stretch/>
        </p:blipFill>
        <p:spPr>
          <a:xfrm>
            <a:off x="2289088" y="1735018"/>
            <a:ext cx="938462" cy="1735475"/>
          </a:xfrm>
          <a:prstGeom prst="rect">
            <a:avLst/>
          </a:prstGeom>
        </p:spPr>
      </p:pic>
      <p:pic>
        <p:nvPicPr>
          <p:cNvPr id="30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264" y="1728499"/>
            <a:ext cx="983540" cy="1748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3"/>
          <a:stretch/>
        </p:blipFill>
        <p:spPr bwMode="auto">
          <a:xfrm>
            <a:off x="3625645" y="1735018"/>
            <a:ext cx="1045493" cy="173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t="7765" r="11360" b="17745"/>
          <a:stretch/>
        </p:blipFill>
        <p:spPr bwMode="auto">
          <a:xfrm>
            <a:off x="4725145" y="1735018"/>
            <a:ext cx="1049462" cy="173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319" y="1420849"/>
            <a:ext cx="304319" cy="286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3915054" y="3597864"/>
            <a:ext cx="357790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+mj-lt"/>
              <a:buAutoNum type="arabicPeriod"/>
            </a:pPr>
            <a:endParaRPr lang="ko-KR" altLang="en-US" sz="788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035067" y="1545455"/>
            <a:ext cx="84014" cy="8401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239090" y="1522603"/>
            <a:ext cx="84014" cy="8401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44687" y="1025819"/>
            <a:ext cx="4220098" cy="253916"/>
            <a:chOff x="859582" y="510509"/>
            <a:chExt cx="5626797" cy="338555"/>
          </a:xfrm>
        </p:grpSpPr>
        <p:sp>
          <p:nvSpPr>
            <p:cNvPr id="41" name="TextBox 40"/>
            <p:cNvSpPr txBox="1"/>
            <p:nvPr/>
          </p:nvSpPr>
          <p:spPr>
            <a:xfrm>
              <a:off x="971601" y="510509"/>
              <a:ext cx="551477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경쟁 환경 분석</a:t>
              </a:r>
            </a:p>
          </p:txBody>
        </p:sp>
        <p:sp>
          <p:nvSpPr>
            <p:cNvPr id="42" name="타원 41"/>
            <p:cNvSpPr/>
            <p:nvPr/>
          </p:nvSpPr>
          <p:spPr>
            <a:xfrm>
              <a:off x="859582" y="608389"/>
              <a:ext cx="112018" cy="11201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836713" y="1241417"/>
            <a:ext cx="324036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Wingdings" pitchFamily="2" charset="2"/>
              <a:buChar char="ü"/>
            </a:pPr>
            <a:r>
              <a:rPr lang="en-US" altLang="ko-KR" sz="825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Detail of competitors</a:t>
            </a:r>
            <a:endParaRPr lang="ko-KR" altLang="en-US" sz="825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  <a:p>
            <a:pPr marL="128588" indent="-128588">
              <a:buFont typeface="Wingdings" pitchFamily="2" charset="2"/>
              <a:buChar char="ü"/>
            </a:pPr>
            <a:endParaRPr lang="ko-KR" altLang="en-US" sz="825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전략</a:t>
            </a:r>
          </a:p>
        </p:txBody>
      </p:sp>
    </p:spTree>
    <p:extLst>
      <p:ext uri="{BB962C8B-B14F-4D97-AF65-F5344CB8AC3E}">
        <p14:creationId xmlns:p14="http://schemas.microsoft.com/office/powerpoint/2010/main" val="2844281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1. Strategic Plan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28700" y="3736795"/>
            <a:ext cx="5400638" cy="347123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000" rtlCol="0" anchor="ctr"/>
          <a:lstStyle/>
          <a:p>
            <a:pPr lvl="0"/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공유 기능을 제공하지만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다른 새로운 캘린더를 만들거나 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공유 기능을 앱 안에서 사용할 수 없다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0"/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(Email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을 통해서만 스케줄 공유 기능 제공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graphicFrame>
        <p:nvGraphicFramePr>
          <p:cNvPr id="19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132820"/>
              </p:ext>
            </p:extLst>
          </p:nvPr>
        </p:nvGraphicFramePr>
        <p:xfrm>
          <a:off x="738175" y="1559413"/>
          <a:ext cx="5391163" cy="18764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8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26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3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28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828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포탈 사이트 캘린더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일반 캘린더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비즈니스 관련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Naver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Calendar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Google Calendar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Sol Calendar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Today Calendar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ASANA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33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다른 캘린더와의 동기화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O</a:t>
                      </a:r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O</a:t>
                      </a:r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O</a:t>
                      </a:r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O</a:t>
                      </a:r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33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위젯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O</a:t>
                      </a:r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O</a:t>
                      </a:r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O</a:t>
                      </a:r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33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스케줄 공유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O</a:t>
                      </a:r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33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스케줄 반복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O</a:t>
                      </a:r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O</a:t>
                      </a:r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O</a:t>
                      </a:r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O</a:t>
                      </a:r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33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SNS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" name="이등변 삼각형 19"/>
          <p:cNvSpPr/>
          <p:nvPr/>
        </p:nvSpPr>
        <p:spPr>
          <a:xfrm>
            <a:off x="2245376" y="2693539"/>
            <a:ext cx="108000" cy="108000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이등변 삼각형 20"/>
          <p:cNvSpPr/>
          <p:nvPr/>
        </p:nvSpPr>
        <p:spPr>
          <a:xfrm>
            <a:off x="2980152" y="2693539"/>
            <a:ext cx="108000" cy="108000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이등변 삼각형 22"/>
          <p:cNvSpPr/>
          <p:nvPr/>
        </p:nvSpPr>
        <p:spPr>
          <a:xfrm>
            <a:off x="4598886" y="2693539"/>
            <a:ext cx="108000" cy="108000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>
            <a:off x="791613" y="3778215"/>
            <a:ext cx="110923" cy="108000"/>
          </a:xfrm>
          <a:prstGeom prst="triangl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44687" y="1025819"/>
            <a:ext cx="4220098" cy="253916"/>
            <a:chOff x="859582" y="510509"/>
            <a:chExt cx="5626797" cy="338555"/>
          </a:xfrm>
        </p:grpSpPr>
        <p:sp>
          <p:nvSpPr>
            <p:cNvPr id="29" name="TextBox 28"/>
            <p:cNvSpPr txBox="1"/>
            <p:nvPr/>
          </p:nvSpPr>
          <p:spPr>
            <a:xfrm>
              <a:off x="971601" y="510509"/>
              <a:ext cx="551477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경쟁 환경 분석</a:t>
              </a:r>
            </a:p>
          </p:txBody>
        </p:sp>
        <p:sp>
          <p:nvSpPr>
            <p:cNvPr id="30" name="타원 29"/>
            <p:cNvSpPr/>
            <p:nvPr/>
          </p:nvSpPr>
          <p:spPr>
            <a:xfrm>
              <a:off x="859582" y="608389"/>
              <a:ext cx="112018" cy="11201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15636" y="1241417"/>
            <a:ext cx="324036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Wingdings" pitchFamily="2" charset="2"/>
              <a:buChar char="ü"/>
            </a:pPr>
            <a:r>
              <a:rPr lang="ko-KR" altLang="en-US" sz="825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어플리케이션 비교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전략</a:t>
            </a:r>
          </a:p>
        </p:txBody>
      </p:sp>
    </p:spTree>
    <p:extLst>
      <p:ext uri="{BB962C8B-B14F-4D97-AF65-F5344CB8AC3E}">
        <p14:creationId xmlns:p14="http://schemas.microsoft.com/office/powerpoint/2010/main" val="125515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1. Strategic Plan 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41018" y="1663972"/>
            <a:ext cx="2167384" cy="64657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+mj-lt"/>
              <a:buAutoNum type="arabicPeriod"/>
            </a:pPr>
            <a:r>
              <a:rPr lang="ko-KR" altLang="en-US" sz="9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알람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메모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위젯 기능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+mj-lt"/>
              <a:buAutoNum type="arabicPeriod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스케줄 알림 기능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+mj-lt"/>
              <a:buAutoNum type="arabicPeriod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다른 </a:t>
            </a:r>
            <a:r>
              <a:rPr lang="ko-KR" altLang="en-US" sz="9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앱들과의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동기화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+mj-lt"/>
              <a:buAutoNum type="arabicPeriod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회원가입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84925" y="1466144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기본 캘린더 기능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154043" y="1656376"/>
            <a:ext cx="2970000" cy="540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+mj-lt"/>
              <a:buAutoNum type="arabicPeriod"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Map API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통해 위치 정보를 제공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+mj-lt"/>
              <a:buAutoNum type="arabicPeriod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친구들과 스케줄을 공유할 수 있는 캘린더 제공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38446" y="1448627"/>
            <a:ext cx="17772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추가 캘린더 기능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41017" y="2630201"/>
            <a:ext cx="5383026" cy="540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+mj-lt"/>
              <a:buAutoNum type="arabicPeriod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친구들과 약속시간을 한번에 정할 수 없음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 typeface="+mj-lt"/>
              <a:buAutoNum type="arabicPeriod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공통 스케줄을 공유하기 위해 새로운 캘린더를 생성해야 함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1027" y="2420735"/>
            <a:ext cx="15343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현재 어플리케이션의 한계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41018" y="3699319"/>
            <a:ext cx="5388320" cy="540000"/>
          </a:xfrm>
          <a:prstGeom prst="rect">
            <a:avLst/>
          </a:prstGeom>
          <a:noFill/>
          <a:ln w="19050">
            <a:solidFill>
              <a:srgbClr val="E00868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+mj-lt"/>
              <a:buAutoNum type="arabicPeriod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약속시간 투표 기능을 사용함으로써 모두가 만족하는 시간에 약속을 만들 수 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 typeface="+mj-lt"/>
              <a:buAutoNum type="arabicPeriod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새로운 대체 캘린더 사용없이 친구들과 내 스케줄을 친구들과 공유할 수 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1026" y="3489852"/>
            <a:ext cx="19159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그렇기 때문에 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Schetch612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은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….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아래쪽 화살표 36"/>
          <p:cNvSpPr/>
          <p:nvPr/>
        </p:nvSpPr>
        <p:spPr>
          <a:xfrm>
            <a:off x="2866572" y="2313984"/>
            <a:ext cx="501418" cy="224890"/>
          </a:xfrm>
          <a:prstGeom prst="downArrow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아래쪽 화살표 38"/>
          <p:cNvSpPr/>
          <p:nvPr/>
        </p:nvSpPr>
        <p:spPr>
          <a:xfrm>
            <a:off x="2866572" y="3322315"/>
            <a:ext cx="501418" cy="224890"/>
          </a:xfrm>
          <a:prstGeom prst="downArrow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44687" y="1025819"/>
            <a:ext cx="4220098" cy="253916"/>
            <a:chOff x="859582" y="510509"/>
            <a:chExt cx="5626797" cy="338555"/>
          </a:xfrm>
        </p:grpSpPr>
        <p:sp>
          <p:nvSpPr>
            <p:cNvPr id="8" name="TextBox 7"/>
            <p:cNvSpPr txBox="1"/>
            <p:nvPr/>
          </p:nvSpPr>
          <p:spPr>
            <a:xfrm>
              <a:off x="971601" y="510509"/>
              <a:ext cx="551477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경쟁 환경 분석</a:t>
              </a:r>
            </a:p>
          </p:txBody>
        </p:sp>
        <p:sp>
          <p:nvSpPr>
            <p:cNvPr id="20" name="타원 19"/>
            <p:cNvSpPr/>
            <p:nvPr/>
          </p:nvSpPr>
          <p:spPr>
            <a:xfrm>
              <a:off x="859582" y="608389"/>
              <a:ext cx="112018" cy="11201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15636" y="1241417"/>
            <a:ext cx="324036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Wingdings" pitchFamily="2" charset="2"/>
              <a:buChar char="ü"/>
            </a:pPr>
            <a:r>
              <a:rPr lang="en-US" altLang="ko-KR" sz="825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Implication of comparison</a:t>
            </a:r>
            <a:endParaRPr lang="ko-KR" altLang="en-US" sz="825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전략</a:t>
            </a:r>
          </a:p>
        </p:txBody>
      </p:sp>
    </p:spTree>
    <p:extLst>
      <p:ext uri="{BB962C8B-B14F-4D97-AF65-F5344CB8AC3E}">
        <p14:creationId xmlns:p14="http://schemas.microsoft.com/office/powerpoint/2010/main" val="4073875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등변 삼각형 37"/>
          <p:cNvSpPr/>
          <p:nvPr/>
        </p:nvSpPr>
        <p:spPr>
          <a:xfrm rot="5400000">
            <a:off x="522155" y="809281"/>
            <a:ext cx="217478" cy="53486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48352" y="2484094"/>
            <a:ext cx="77225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" b="1" dirty="0">
                <a:latin typeface="맑은 고딕" pitchFamily="50" charset="-127"/>
                <a:ea typeface="맑은 고딕" pitchFamily="50" charset="-127"/>
              </a:rPr>
              <a:t>private</a:t>
            </a:r>
          </a:p>
        </p:txBody>
      </p:sp>
      <p:cxnSp>
        <p:nvCxnSpPr>
          <p:cNvPr id="40" name="직선 화살표 연결선 39"/>
          <p:cNvCxnSpPr>
            <a:endCxn id="42" idx="2"/>
          </p:cNvCxnSpPr>
          <p:nvPr/>
        </p:nvCxnSpPr>
        <p:spPr>
          <a:xfrm flipV="1">
            <a:off x="2829023" y="1653527"/>
            <a:ext cx="0" cy="1895363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39" idx="3"/>
            <a:endCxn id="44" idx="1"/>
          </p:cNvCxnSpPr>
          <p:nvPr/>
        </p:nvCxnSpPr>
        <p:spPr>
          <a:xfrm>
            <a:off x="1620602" y="2587969"/>
            <a:ext cx="2443350" cy="8277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932679" y="1330362"/>
            <a:ext cx="17926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" b="1" dirty="0">
                <a:latin typeface="맑은 고딕" pitchFamily="50" charset="-127"/>
                <a:ea typeface="맑은 고딕" pitchFamily="50" charset="-127"/>
              </a:rPr>
              <a:t>Mobile contents</a:t>
            </a:r>
          </a:p>
          <a:p>
            <a:pPr algn="ctr"/>
            <a:r>
              <a:rPr lang="en-US" altLang="ko-KR" sz="750" b="1" dirty="0">
                <a:latin typeface="맑은 고딕" pitchFamily="50" charset="-127"/>
                <a:ea typeface="맑은 고딕" pitchFamily="50" charset="-127"/>
              </a:rPr>
              <a:t>oriented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157046" y="3521211"/>
            <a:ext cx="134395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" b="1" dirty="0">
                <a:latin typeface="맑은 고딕" pitchFamily="50" charset="-127"/>
                <a:ea typeface="맑은 고딕" pitchFamily="50" charset="-127"/>
              </a:rPr>
              <a:t>Calendar oriented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063952" y="2492371"/>
            <a:ext cx="94606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" b="1" dirty="0">
                <a:latin typeface="맑은 고딕" pitchFamily="50" charset="-127"/>
                <a:ea typeface="맑은 고딕" pitchFamily="50" charset="-127"/>
              </a:rPr>
              <a:t>Social network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5000" y="3735156"/>
            <a:ext cx="5913152" cy="676774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588" indent="-128588">
              <a:buFont typeface="Arial" pitchFamily="34" charset="0"/>
              <a:buChar char="•"/>
            </a:pPr>
            <a:r>
              <a:rPr lang="en-US" altLang="ko-KR" sz="82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Main service type: </a:t>
            </a:r>
            <a:br>
              <a:rPr lang="en-US" altLang="ko-KR" sz="82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2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Schetch612</a:t>
            </a:r>
            <a:r>
              <a:rPr lang="ko-KR" altLang="en-US" sz="82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은 기본 스케줄러 서비스는 물론 스케줄 공유 서비스</a:t>
            </a:r>
            <a:r>
              <a:rPr lang="en-US" altLang="ko-KR" sz="82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2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선물 서비스를 제공해줍니다</a:t>
            </a:r>
            <a:r>
              <a:rPr lang="en-US" altLang="ko-KR" sz="82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28588" indent="-128588">
              <a:buFont typeface="Arial" pitchFamily="34" charset="0"/>
              <a:buChar char="•"/>
            </a:pPr>
            <a:endParaRPr lang="en-US" altLang="ko-KR" sz="6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8588" indent="-128588">
              <a:buFont typeface="Arial" pitchFamily="34" charset="0"/>
              <a:buChar char="•"/>
            </a:pPr>
            <a:r>
              <a:rPr lang="en-US" altLang="ko-KR" sz="82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Purpose of calendar usage:</a:t>
            </a:r>
            <a:br>
              <a:rPr lang="en-US" altLang="ko-KR" sz="82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2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Schetech612</a:t>
            </a:r>
            <a:r>
              <a:rPr lang="ko-KR" altLang="en-US" sz="82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는 소셜 네트워크 기반 캘린더 서비스를 제공하고</a:t>
            </a:r>
            <a:r>
              <a:rPr lang="en-US" altLang="ko-KR" sz="82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25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상업적 유저들에게 다양한 프로모션 정보를 얻는다</a:t>
            </a:r>
            <a:endParaRPr lang="en-US" altLang="ko-KR" sz="825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041" y="2993981"/>
            <a:ext cx="276872" cy="274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77" y="3163349"/>
            <a:ext cx="334269" cy="313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3846648" y="2597192"/>
            <a:ext cx="140415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75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Purpose of calendar usage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140199" y="1224057"/>
            <a:ext cx="140415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75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Main service type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4. Marketing Plan  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55" y="1820392"/>
            <a:ext cx="396419" cy="367055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07835"/>
              </p:ext>
            </p:extLst>
          </p:nvPr>
        </p:nvGraphicFramePr>
        <p:xfrm>
          <a:off x="5667810" y="1841348"/>
          <a:ext cx="864096" cy="12100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792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7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Google Calendar</a:t>
                      </a:r>
                      <a:endParaRPr lang="ko-KR" altLang="en-US" sz="7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51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700" b="0" kern="12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Naver</a:t>
                      </a:r>
                      <a:r>
                        <a:rPr lang="en-US" altLang="ko-KR" sz="7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Calendar</a:t>
                      </a:r>
                      <a:endParaRPr lang="ko-KR" altLang="en-US" sz="7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732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7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Sol Calendar</a:t>
                      </a:r>
                      <a:endParaRPr lang="ko-KR" altLang="en-US" sz="7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151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7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Today Calendar</a:t>
                      </a:r>
                      <a:endParaRPr lang="ko-KR" altLang="en-US" sz="7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06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7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Schetch612</a:t>
                      </a:r>
                      <a:endParaRPr lang="ko-KR" altLang="en-US" sz="7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5373216" y="1812011"/>
            <a:ext cx="1104684" cy="1239362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5411085" y="1856267"/>
            <a:ext cx="262440" cy="1159354"/>
            <a:chOff x="733693" y="1853909"/>
            <a:chExt cx="349920" cy="1545805"/>
          </a:xfrm>
        </p:grpSpPr>
        <p:grpSp>
          <p:nvGrpSpPr>
            <p:cNvPr id="45" name="그룹 44"/>
            <p:cNvGrpSpPr/>
            <p:nvPr/>
          </p:nvGrpSpPr>
          <p:grpSpPr>
            <a:xfrm>
              <a:off x="735903" y="1853909"/>
              <a:ext cx="327282" cy="1204451"/>
              <a:chOff x="732611" y="1736229"/>
              <a:chExt cx="327282" cy="1204451"/>
            </a:xfrm>
          </p:grpSpPr>
          <p:pic>
            <p:nvPicPr>
              <p:cNvPr id="52" name="Picture 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738" y="2029976"/>
                <a:ext cx="301056" cy="293466"/>
              </a:xfrm>
              <a:prstGeom prst="round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6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738" y="1736229"/>
                <a:ext cx="291993" cy="2894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0" name="Picture 4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635" y="2336056"/>
                <a:ext cx="313912" cy="2942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2" name="Picture 6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611" y="2633234"/>
                <a:ext cx="327282" cy="307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93" y="3075714"/>
              <a:ext cx="349920" cy="324000"/>
            </a:xfrm>
            <a:prstGeom prst="rect">
              <a:avLst/>
            </a:prstGeom>
          </p:spPr>
        </p:pic>
      </p:grpSp>
      <p:pic>
        <p:nvPicPr>
          <p:cNvPr id="61" name="Picture 6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7134" r="9864" b="7567"/>
          <a:stretch/>
        </p:blipFill>
        <p:spPr bwMode="auto">
          <a:xfrm>
            <a:off x="1930960" y="3056773"/>
            <a:ext cx="321516" cy="30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" t="5844" r="8858" b="9420"/>
          <a:stretch/>
        </p:blipFill>
        <p:spPr bwMode="auto">
          <a:xfrm>
            <a:off x="2447547" y="2961033"/>
            <a:ext cx="338512" cy="327228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728700" y="1044773"/>
            <a:ext cx="25016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Positioning</a:t>
            </a:r>
            <a:endParaRPr lang="ko-KR" altLang="en-US" sz="105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전략</a:t>
            </a:r>
          </a:p>
        </p:txBody>
      </p:sp>
    </p:spTree>
    <p:extLst>
      <p:ext uri="{BB962C8B-B14F-4D97-AF65-F5344CB8AC3E}">
        <p14:creationId xmlns:p14="http://schemas.microsoft.com/office/powerpoint/2010/main" val="3883514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등변 삼각형 37"/>
          <p:cNvSpPr/>
          <p:nvPr/>
        </p:nvSpPr>
        <p:spPr>
          <a:xfrm rot="5400000">
            <a:off x="522155" y="809281"/>
            <a:ext cx="217478" cy="53486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8663" y="1380253"/>
            <a:ext cx="5400675" cy="1947581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rtlCol="0" anchor="ctr"/>
          <a:lstStyle/>
          <a:p>
            <a:pPr lvl="0"/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Schetch612 :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소셜 캘린더</a:t>
            </a:r>
            <a:endParaRPr lang="en-US" altLang="ko-KR" sz="10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소셜 네트워킹 서비스를 기반으로 한 캘린더입니다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유저는 다른 이들과의 계획을 기록하는 것은 물론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일상 생활을 기록할 수 있게 해줍니다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서비스는 다른 캘린더 어플리케이션들과 차별화 됩니다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스케줄 공유 서비스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선물 서비스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추가 광고 서비스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콘텐츠 서비스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(SNS service)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많은 사람들과 콘텐츠를 함께할수록 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더 많은 기능을 사용할 수 있습니다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고객 서비스 팀은 다양한 피드백을 고객들로 부터 얻을 수 있습니다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고객들의 요구를 반영하여 빠른 업데이트와 디버깅을 제공합니다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다양한 언어를 제공합니다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0297" y="835629"/>
            <a:ext cx="1684577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4P strategy (1/4)</a:t>
            </a:r>
            <a:endParaRPr lang="ko-KR" altLang="en-US" sz="82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Ⅱ. </a:t>
            </a:r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4. Marketing Plan  (3/6)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700" y="1044773"/>
            <a:ext cx="25016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Product</a:t>
            </a:r>
            <a:endParaRPr lang="ko-KR" altLang="en-US" sz="105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전략</a:t>
            </a:r>
          </a:p>
        </p:txBody>
      </p:sp>
    </p:spTree>
    <p:extLst>
      <p:ext uri="{BB962C8B-B14F-4D97-AF65-F5344CB8AC3E}">
        <p14:creationId xmlns:p14="http://schemas.microsoft.com/office/powerpoint/2010/main" val="402353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728663" y="1392933"/>
            <a:ext cx="5400675" cy="1394842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rtlCol="0" anchor="ctr"/>
          <a:lstStyle/>
          <a:p>
            <a:pPr lvl="0">
              <a:buFont typeface="Arial" pitchFamily="34" charset="0"/>
              <a:buChar char="•"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무료 어플리케이션이기 때문에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많은 유저들에게 어필할 수 있습니다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0">
              <a:buFont typeface="Arial" pitchFamily="34" charset="0"/>
              <a:buChar char="•"/>
            </a:pP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buFont typeface="Arial" pitchFamily="34" charset="0"/>
              <a:buChar char="•"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상업적 유저에 대한 가격 정책 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등록 비를 제외하고 일반적으로 월말에 </a:t>
            </a:r>
            <a:r>
              <a:rPr lang="ko-KR" altLang="en-US" sz="9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과금합니다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>
              <a:buFont typeface="Arial" pitchFamily="34" charset="0"/>
              <a:buChar char="•"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등록비 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: \ 20,000: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상업적 유저가 </a:t>
            </a:r>
            <a:r>
              <a:rPr lang="ko-KR" altLang="en-US" sz="9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과금한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후 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등록이 완료된다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클릭 당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: \ 500/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+ </a:t>
            </a:r>
            <a:r>
              <a:rPr lang="ko-KR" altLang="en-US" sz="9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팔로우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: \ 800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탑 랭크 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: \ 10,000 ~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푸시 광고 메시지 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: \ 100,000</a:t>
            </a:r>
          </a:p>
          <a:p>
            <a:pPr lvl="1">
              <a:buFont typeface="Arial" pitchFamily="34" charset="0"/>
              <a:buChar char="•"/>
            </a:pP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buFont typeface="Arial" pitchFamily="34" charset="0"/>
              <a:buChar char="•"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상업적 유저 월말 </a:t>
            </a:r>
            <a:r>
              <a:rPr lang="ko-KR" altLang="en-US" sz="90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과금의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LIMIT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선을 설정할 수 있습니다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883" y="2895786"/>
            <a:ext cx="2106234" cy="1343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4. Marketing Plan 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700" y="1044773"/>
            <a:ext cx="25016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Price</a:t>
            </a:r>
            <a:endParaRPr lang="ko-KR" altLang="en-US" sz="105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전략</a:t>
            </a:r>
          </a:p>
        </p:txBody>
      </p:sp>
    </p:spTree>
    <p:extLst>
      <p:ext uri="{BB962C8B-B14F-4D97-AF65-F5344CB8AC3E}">
        <p14:creationId xmlns:p14="http://schemas.microsoft.com/office/powerpoint/2010/main" val="1705880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728662" y="1397046"/>
            <a:ext cx="5400676" cy="2703332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rtlCol="0" anchor="ctr"/>
          <a:lstStyle/>
          <a:p>
            <a:pPr lvl="0">
              <a:buFont typeface="Arial" pitchFamily="34" charset="0"/>
              <a:buChar char="•"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어플리케이션을 출시한 직후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프로모션을 주로 진행할 것입니다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buFont typeface="Arial" pitchFamily="34" charset="0"/>
              <a:buChar char="•"/>
            </a:pP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buFont typeface="Arial" pitchFamily="34" charset="0"/>
              <a:buChar char="•"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다양한 이벤트를 제공함으로써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처음에 고객들을 최대한 많이 확보하고 입소문의 효과를 노릴 생각입니다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0">
              <a:buFont typeface="Arial" pitchFamily="34" charset="0"/>
              <a:buChar char="•"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가능한 한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다양한 광고 채널을 이용합니다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On-line channel: SNS, search engine,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블로그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>
              <a:buFont typeface="Arial" pitchFamily="34" charset="0"/>
              <a:buChar char="•"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Off-line channel: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버스 광고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지하철 광고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/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/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/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/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/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/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/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/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/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/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31534" y="2736300"/>
            <a:ext cx="4994931" cy="1313236"/>
            <a:chOff x="1170310" y="2563793"/>
            <a:chExt cx="6659908" cy="1750982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0310" y="2563793"/>
              <a:ext cx="2029037" cy="13194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8067" y="2583718"/>
              <a:ext cx="2007865" cy="1319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2250" y="2583718"/>
              <a:ext cx="1997968" cy="1319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1666838" y="4020404"/>
              <a:ext cx="131926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25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버스 광고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839213" y="4020404"/>
              <a:ext cx="165618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25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지하철 광고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69738" y="4022387"/>
              <a:ext cx="165618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25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지하철 광고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4. Marketing Plan 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28700" y="1044773"/>
            <a:ext cx="25016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Promotion</a:t>
            </a:r>
            <a:endParaRPr lang="ko-KR" altLang="en-US" sz="105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전략</a:t>
            </a:r>
          </a:p>
        </p:txBody>
      </p:sp>
    </p:spTree>
    <p:extLst>
      <p:ext uri="{BB962C8B-B14F-4D97-AF65-F5344CB8AC3E}">
        <p14:creationId xmlns:p14="http://schemas.microsoft.com/office/powerpoint/2010/main" val="2149855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78005" y="3732153"/>
            <a:ext cx="3016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| SNS</a:t>
            </a:r>
            <a:r>
              <a:rPr lang="ko-KR" altLang="en-US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기반의 스케줄러 어플리케이션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74695" y="3715019"/>
            <a:ext cx="5004188" cy="105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029960" y="3715019"/>
            <a:ext cx="1341986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674694" y="784394"/>
            <a:ext cx="5697252" cy="219291"/>
            <a:chOff x="899592" y="1298836"/>
            <a:chExt cx="7596336" cy="292388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824810" y="1574524"/>
              <a:ext cx="6671118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899592" y="1574524"/>
              <a:ext cx="1789314" cy="0"/>
            </a:xfrm>
            <a:prstGeom prst="line">
              <a:avLst/>
            </a:prstGeom>
            <a:ln w="57150">
              <a:solidFill>
                <a:srgbClr val="E00868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03447" y="1298836"/>
              <a:ext cx="169361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25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Contents</a:t>
              </a:r>
              <a:endParaRPr lang="ko-KR" altLang="en-US" sz="8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098578" y="2093099"/>
            <a:ext cx="918102" cy="586661"/>
            <a:chOff x="2134614" y="1995686"/>
            <a:chExt cx="1224136" cy="782215"/>
          </a:xfrm>
        </p:grpSpPr>
        <p:sp>
          <p:nvSpPr>
            <p:cNvPr id="17" name="TextBox 16"/>
            <p:cNvSpPr txBox="1"/>
            <p:nvPr/>
          </p:nvSpPr>
          <p:spPr>
            <a:xfrm>
              <a:off x="2399674" y="1995686"/>
              <a:ext cx="9481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10X10" panose="020D0604000000000000" pitchFamily="50" charset="-127"/>
                  <a:ea typeface="10X10" panose="020D0604000000000000" pitchFamily="50" charset="-127"/>
                </a:rPr>
                <a:t> 0</a:t>
              </a:r>
              <a:endParaRPr lang="ko-KR" altLang="en-US" sz="13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34614" y="2470125"/>
              <a:ext cx="122413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비즈니스 분석</a:t>
              </a: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2482821" y="2339823"/>
              <a:ext cx="27140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92896" y="1317999"/>
            <a:ext cx="4115443" cy="208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89633" y="1356795"/>
            <a:ext cx="5863703" cy="1755016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Font typeface="Arial" pitchFamily="34" charset="0"/>
              <a:buChar char="•"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처음에는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Google play store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에 앱을 등록할 것입니다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0">
              <a:buFont typeface="Arial" pitchFamily="34" charset="0"/>
              <a:buChar char="•"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그 후 유통 채널 확장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: App store, Telecommunication company app store </a:t>
            </a:r>
            <a:r>
              <a:rPr lang="en-US" altLang="ko-KR" sz="7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(T store,  U+ store, </a:t>
            </a:r>
            <a:r>
              <a:rPr lang="en-US" altLang="ko-KR" sz="750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Olleh</a:t>
            </a:r>
            <a:r>
              <a:rPr lang="en-US" altLang="ko-KR" sz="7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market) </a:t>
            </a:r>
          </a:p>
          <a:p>
            <a:pPr lvl="0">
              <a:buFont typeface="Arial" pitchFamily="34" charset="0"/>
              <a:buChar char="•"/>
            </a:pPr>
            <a:endParaRPr lang="en-US" altLang="ko-KR" sz="7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buFont typeface="Arial" pitchFamily="34" charset="0"/>
              <a:buChar char="•"/>
            </a:pPr>
            <a:endParaRPr lang="en-US" altLang="ko-KR" sz="7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buFont typeface="Arial" pitchFamily="34" charset="0"/>
              <a:buChar char="•"/>
            </a:pPr>
            <a:endParaRPr lang="en-US" altLang="ko-KR" sz="7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buFont typeface="Arial" pitchFamily="34" charset="0"/>
              <a:buChar char="•"/>
            </a:pPr>
            <a:endParaRPr lang="en-US" altLang="ko-KR" sz="7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buFont typeface="Arial" pitchFamily="34" charset="0"/>
              <a:buChar char="•"/>
            </a:pPr>
            <a:endParaRPr lang="en-US" altLang="ko-KR" sz="7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buFont typeface="Arial" pitchFamily="34" charset="0"/>
              <a:buChar char="•"/>
            </a:pPr>
            <a:endParaRPr lang="en-US" altLang="ko-KR" sz="7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buFont typeface="Arial" pitchFamily="34" charset="0"/>
              <a:buChar char="•"/>
            </a:pPr>
            <a:endParaRPr lang="en-US" altLang="ko-KR" sz="7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buFont typeface="Arial" pitchFamily="34" charset="0"/>
              <a:buChar char="•"/>
            </a:pPr>
            <a:endParaRPr lang="en-US" altLang="ko-KR" sz="7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buFont typeface="Arial" pitchFamily="34" charset="0"/>
              <a:buChar char="•"/>
            </a:pPr>
            <a:endParaRPr lang="en-US" altLang="ko-KR" sz="7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buFont typeface="Arial" pitchFamily="34" charset="0"/>
              <a:buChar char="•"/>
            </a:pPr>
            <a:endParaRPr lang="en-US" altLang="ko-KR" sz="7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76418" y="1943496"/>
            <a:ext cx="4977137" cy="1160098"/>
            <a:chOff x="1176178" y="1658511"/>
            <a:chExt cx="6636182" cy="1546796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040" y="1658511"/>
              <a:ext cx="1031751" cy="1134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6126" y="1808931"/>
              <a:ext cx="864096" cy="877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0262" y="1785085"/>
              <a:ext cx="922098" cy="841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6178" y="1723860"/>
              <a:ext cx="1275012" cy="9629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81" name="Picture 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1025" y="1680989"/>
              <a:ext cx="1043347" cy="10676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2925966" y="2756579"/>
              <a:ext cx="821163" cy="446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88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App store</a:t>
              </a:r>
              <a:endParaRPr lang="ko-KR" altLang="en-US" sz="788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5135" y="2758861"/>
              <a:ext cx="821163" cy="446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88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Play store</a:t>
              </a:r>
              <a:endParaRPr lang="ko-KR" altLang="en-US" sz="788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18980" y="2810639"/>
              <a:ext cx="821163" cy="284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88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T store</a:t>
              </a:r>
              <a:endParaRPr lang="ko-KR" altLang="en-US" sz="788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66126" y="2789675"/>
              <a:ext cx="1109195" cy="284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88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Olleh</a:t>
              </a:r>
              <a:r>
                <a:rPr lang="en-US" altLang="ko-KR" sz="788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 market</a:t>
              </a:r>
              <a:endParaRPr lang="ko-KR" altLang="en-US" sz="788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962269" y="2789675"/>
              <a:ext cx="821163" cy="284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88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U+ store</a:t>
              </a:r>
              <a:endParaRPr lang="ko-KR" altLang="en-US" sz="788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4. Marketing Plan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28700" y="1044773"/>
            <a:ext cx="25016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Place</a:t>
            </a:r>
            <a:endParaRPr lang="ko-KR" altLang="en-US" sz="105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전략</a:t>
            </a:r>
          </a:p>
        </p:txBody>
      </p:sp>
    </p:spTree>
    <p:extLst>
      <p:ext uri="{BB962C8B-B14F-4D97-AF65-F5344CB8AC3E}">
        <p14:creationId xmlns:p14="http://schemas.microsoft.com/office/powerpoint/2010/main" val="2739652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60421" y="1684352"/>
            <a:ext cx="25016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933821"/>
              </p:ext>
            </p:extLst>
          </p:nvPr>
        </p:nvGraphicFramePr>
        <p:xfrm>
          <a:off x="620688" y="1537852"/>
          <a:ext cx="5976664" cy="2211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01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01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01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01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01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01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016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1016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14512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19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작업 단계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14</a:t>
                      </a:r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16</a:t>
                      </a:r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18</a:t>
                      </a:r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</a:t>
                      </a:r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24</a:t>
                      </a:r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산출물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계획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시스템 계획서</a:t>
                      </a:r>
                      <a:endParaRPr lang="en-US" altLang="ko-KR" sz="6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정의서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분석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요구사항 명세서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기본 설계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기본설계서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상세 설계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상세 설계서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시험 계획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시험 계획서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0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구현</a:t>
                      </a:r>
                      <a:endParaRPr lang="en-US" altLang="ko-KR" sz="8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b="1" dirty="0">
                          <a:latin typeface="맑은 고딕" pitchFamily="50" charset="-127"/>
                          <a:ea typeface="맑은 고딕" pitchFamily="50" charset="-127"/>
                        </a:rPr>
                        <a:t>원시코드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0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통합 테스트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b="1" dirty="0">
                          <a:latin typeface="맑은 고딕" pitchFamily="50" charset="-127"/>
                          <a:ea typeface="맑은 고딕" pitchFamily="50" charset="-127"/>
                        </a:rPr>
                        <a:t>시스템 통합 계획서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0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시스템 테스트</a:t>
                      </a:r>
                      <a:endParaRPr lang="en-US" altLang="ko-KR" sz="8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시스템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0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인수 테스트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 완료 보고서</a:t>
                      </a:r>
                    </a:p>
                  </a:txBody>
                  <a:tcPr marL="68580" marR="68580" marT="25718" marB="257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4869160" y="3554305"/>
            <a:ext cx="576064" cy="144016"/>
          </a:xfrm>
          <a:prstGeom prst="rect">
            <a:avLst/>
          </a:prstGeom>
          <a:solidFill>
            <a:schemeClr val="accent1">
              <a:lumMod val="40000"/>
              <a:lumOff val="60000"/>
              <a:alpha val="89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86436" y="1854427"/>
            <a:ext cx="270030" cy="121514"/>
          </a:xfrm>
          <a:prstGeom prst="rect">
            <a:avLst/>
          </a:prstGeom>
          <a:solidFill>
            <a:schemeClr val="accent1">
              <a:lumMod val="40000"/>
              <a:lumOff val="60000"/>
              <a:alpha val="89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88840" y="2021137"/>
            <a:ext cx="302479" cy="109996"/>
          </a:xfrm>
          <a:prstGeom prst="rect">
            <a:avLst/>
          </a:prstGeom>
          <a:solidFill>
            <a:schemeClr val="accent1">
              <a:lumMod val="40000"/>
              <a:lumOff val="60000"/>
              <a:alpha val="89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04864" y="2222850"/>
            <a:ext cx="461099" cy="121514"/>
          </a:xfrm>
          <a:prstGeom prst="rect">
            <a:avLst/>
          </a:prstGeom>
          <a:solidFill>
            <a:schemeClr val="accent1">
              <a:lumMod val="40000"/>
              <a:lumOff val="60000"/>
              <a:alpha val="89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23681" y="2437290"/>
            <a:ext cx="461099" cy="121514"/>
          </a:xfrm>
          <a:prstGeom prst="rect">
            <a:avLst/>
          </a:prstGeom>
          <a:solidFill>
            <a:schemeClr val="accent1">
              <a:lumMod val="40000"/>
              <a:lumOff val="60000"/>
              <a:alpha val="89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36598" y="2706849"/>
            <a:ext cx="401293" cy="125526"/>
          </a:xfrm>
          <a:prstGeom prst="rect">
            <a:avLst/>
          </a:prstGeom>
          <a:solidFill>
            <a:schemeClr val="accent1">
              <a:lumMod val="40000"/>
              <a:lumOff val="60000"/>
              <a:alpha val="89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27101" y="2919663"/>
            <a:ext cx="1069874" cy="121514"/>
          </a:xfrm>
          <a:prstGeom prst="rect">
            <a:avLst/>
          </a:prstGeom>
          <a:solidFill>
            <a:schemeClr val="accent1">
              <a:lumMod val="40000"/>
              <a:lumOff val="60000"/>
              <a:alpha val="89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96975" y="3107574"/>
            <a:ext cx="307962" cy="121514"/>
          </a:xfrm>
          <a:prstGeom prst="rect">
            <a:avLst/>
          </a:prstGeom>
          <a:solidFill>
            <a:schemeClr val="accent1">
              <a:lumMod val="40000"/>
              <a:lumOff val="60000"/>
              <a:alpha val="89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93105" y="3309269"/>
            <a:ext cx="432048" cy="144016"/>
          </a:xfrm>
          <a:prstGeom prst="rect">
            <a:avLst/>
          </a:prstGeom>
          <a:solidFill>
            <a:schemeClr val="accent1">
              <a:lumMod val="40000"/>
              <a:lumOff val="60000"/>
              <a:alpha val="89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5628" y="865137"/>
            <a:ext cx="2501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1.5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공개 일정</a:t>
            </a:r>
          </a:p>
        </p:txBody>
      </p:sp>
    </p:spTree>
    <p:extLst>
      <p:ext uri="{BB962C8B-B14F-4D97-AF65-F5344CB8AC3E}">
        <p14:creationId xmlns:p14="http://schemas.microsoft.com/office/powerpoint/2010/main" val="749062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257800" y="4295180"/>
            <a:ext cx="1600200" cy="205383"/>
          </a:xfrm>
        </p:spPr>
        <p:txBody>
          <a:bodyPr/>
          <a:lstStyle/>
          <a:p>
            <a:fld id="{F0508D30-3D09-4D35-B4B6-A8E0F30728FA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96836" y="681803"/>
            <a:ext cx="82850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Business Plan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4664" y="1059582"/>
            <a:ext cx="2501617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1.6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비즈니스 목표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350012"/>
              </p:ext>
            </p:extLst>
          </p:nvPr>
        </p:nvGraphicFramePr>
        <p:xfrm>
          <a:off x="399862" y="1779662"/>
          <a:ext cx="6156684" cy="176901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32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8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5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5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779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기호</a:t>
                      </a:r>
                      <a:endParaRPr 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내용</a:t>
                      </a:r>
                      <a:endParaRPr 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중요도</a:t>
                      </a:r>
                      <a:endParaRPr 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구현성</a:t>
                      </a:r>
                      <a:endParaRPr 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합계</a:t>
                      </a:r>
                      <a:endParaRPr 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79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BG1</a:t>
                      </a:r>
                      <a:endParaRPr 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년 내에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SNS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기능의 장점을 극대화하기위해 가입자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50000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명 확보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30</a:t>
                      </a: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18</a:t>
                      </a: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48</a:t>
                      </a: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18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BG2</a:t>
                      </a:r>
                      <a:endParaRPr 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안정적인 광고수입을 위해 사용자의 불만사항을 적극 반영하여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설치 후 이용률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50%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달성하여 시장 진입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15</a:t>
                      </a:r>
                      <a:endParaRPr 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21</a:t>
                      </a:r>
                      <a:endParaRPr 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36</a:t>
                      </a:r>
                      <a:endParaRPr 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435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BG4</a:t>
                      </a:r>
                      <a:endParaRPr 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사업확장을 위해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비지니스모델을 통해 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2020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년까지 매출 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억 달성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12</a:t>
                      </a: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12</a:t>
                      </a: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24</a:t>
                      </a: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79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BG3</a:t>
                      </a:r>
                      <a:endParaRPr 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In-app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구매를 통한 매출 향상을 위해 컨텐츠 확보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.(ex. </a:t>
                      </a:r>
                      <a:r>
                        <a:rPr lang="ko-KR" altLang="en-US" sz="800" b="1" kern="120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이모티콘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디자인 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UI)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12</a:t>
                      </a: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21</a:t>
                      </a: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9862" y="3879682"/>
            <a:ext cx="317315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배점 기준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개 항목 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: 1, 4, 7, 10</a:t>
            </a:r>
          </a:p>
          <a:p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같은 점수일 경우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중요도를 더 우선시한다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5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1638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78005" y="3289004"/>
            <a:ext cx="3016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| SNS</a:t>
            </a:r>
            <a:r>
              <a:rPr lang="ko-KR" altLang="en-US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기반의 스케줄러 어플리케이션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74695" y="3271870"/>
            <a:ext cx="5004188" cy="105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029960" y="3271870"/>
            <a:ext cx="1341986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674694" y="1446882"/>
            <a:ext cx="5697252" cy="219291"/>
            <a:chOff x="899592" y="1298836"/>
            <a:chExt cx="7596336" cy="292388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824810" y="1574524"/>
              <a:ext cx="6671118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899592" y="1574524"/>
              <a:ext cx="1789314" cy="0"/>
            </a:xfrm>
            <a:prstGeom prst="line">
              <a:avLst/>
            </a:prstGeom>
            <a:ln w="57150">
              <a:solidFill>
                <a:srgbClr val="E00868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03447" y="1298836"/>
              <a:ext cx="169361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25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Contents</a:t>
              </a:r>
              <a:endParaRPr lang="ko-KR" altLang="en-US" sz="8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312691" y="2112703"/>
            <a:ext cx="1088283" cy="586661"/>
            <a:chOff x="2134614" y="1995686"/>
            <a:chExt cx="1224136" cy="782215"/>
          </a:xfrm>
        </p:grpSpPr>
        <p:sp>
          <p:nvSpPr>
            <p:cNvPr id="18" name="TextBox 17"/>
            <p:cNvSpPr txBox="1"/>
            <p:nvPr/>
          </p:nvSpPr>
          <p:spPr>
            <a:xfrm>
              <a:off x="2399674" y="1995686"/>
              <a:ext cx="94819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10X10" panose="020D0604000000000000" pitchFamily="50" charset="-127"/>
                  <a:ea typeface="10X10" panose="020D0604000000000000" pitchFamily="50" charset="-127"/>
                </a:rPr>
                <a:t> 2</a:t>
              </a:r>
              <a:endParaRPr lang="ko-KR" altLang="en-US" sz="13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34614" y="2470125"/>
              <a:ext cx="122413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시스템 환경 분석</a:t>
              </a: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2482821" y="2339823"/>
              <a:ext cx="27140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/>
          <p:cNvSpPr/>
          <p:nvPr/>
        </p:nvSpPr>
        <p:spPr>
          <a:xfrm>
            <a:off x="3176789" y="1844944"/>
            <a:ext cx="3429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제품 명세 및 시스템 구조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기술적 관점의 아키텍처 환경</a:t>
            </a: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제품의 확장 범위</a:t>
            </a: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상위 레벨 기능 요구사항</a:t>
            </a: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제약 사항</a:t>
            </a:r>
          </a:p>
        </p:txBody>
      </p:sp>
    </p:spTree>
    <p:extLst>
      <p:ext uri="{BB962C8B-B14F-4D97-AF65-F5344CB8AC3E}">
        <p14:creationId xmlns:p14="http://schemas.microsoft.com/office/powerpoint/2010/main" val="300849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70765" y="444949"/>
            <a:ext cx="6172200" cy="857250"/>
          </a:xfrm>
        </p:spPr>
        <p:txBody>
          <a:bodyPr>
            <a:noAutofit/>
          </a:bodyPr>
          <a:lstStyle/>
          <a:p>
            <a:pPr defTabSz="914400">
              <a:spcBef>
                <a:spcPts val="0"/>
              </a:spcBef>
              <a:defRPr/>
            </a:pPr>
            <a:r>
              <a:rPr lang="en-US" altLang="ko-KR" sz="1400" dirty="0">
                <a:solidFill>
                  <a:schemeClr val="dk1"/>
                </a:solidFill>
              </a:rPr>
              <a:t>2.1 </a:t>
            </a:r>
            <a:r>
              <a:rPr lang="ko-KR" altLang="en-US" sz="1400" dirty="0">
                <a:solidFill>
                  <a:schemeClr val="dk1"/>
                </a:solidFill>
              </a:rPr>
              <a:t>제품 명세 및 시스템 구조</a:t>
            </a:r>
            <a:r>
              <a:rPr lang="en-US" altLang="ko-KR" sz="1400" dirty="0">
                <a:solidFill>
                  <a:schemeClr val="dk1"/>
                </a:solidFill>
              </a:rPr>
              <a:t> </a:t>
            </a:r>
            <a:endParaRPr lang="ko-KR" altLang="en-US" sz="1400" dirty="0">
              <a:solidFill>
                <a:schemeClr val="dk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9282" y="1271533"/>
            <a:ext cx="60920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spcBef>
                <a:spcPct val="0"/>
              </a:spcBef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제품 설명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defTabSz="685800">
              <a:spcBef>
                <a:spcPct val="0"/>
              </a:spcBef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defTabSz="685800">
              <a:spcBef>
                <a:spcPct val="0"/>
              </a:spcBef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Schetch612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는 개인 스케줄을 공유하여 단체 스케줄을 관리하고 싶은 사람들을 위해서 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defTabSz="685800">
              <a:spcBef>
                <a:spcPct val="0"/>
              </a:spcBef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SNS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Scheduler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기능을 합친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social calendar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algn="ctr" defTabSz="685800">
              <a:spcBef>
                <a:spcPct val="0"/>
              </a:spcBef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추가적으로 제휴사의 각종 이벤트와 혜택을 사용자에게 알려주는 기능도 포함했습니다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617697"/>
              </p:ext>
            </p:extLst>
          </p:nvPr>
        </p:nvGraphicFramePr>
        <p:xfrm>
          <a:off x="1968928" y="2681044"/>
          <a:ext cx="1316055" cy="83439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316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>
                          <a:latin typeface="맑은 고딕" pitchFamily="50" charset="-127"/>
                          <a:ea typeface="맑은 고딕" pitchFamily="50" charset="-127"/>
                        </a:rPr>
                        <a:t>Calendar </a:t>
                      </a:r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기능</a:t>
                      </a:r>
                      <a:endParaRPr lang="ko-KR" altLang="en-US" sz="1200" b="1" i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latin typeface="맑은 고딕" pitchFamily="50" charset="-127"/>
                          <a:ea typeface="맑은 고딕" pitchFamily="50" charset="-127"/>
                        </a:rPr>
                        <a:t>1. </a:t>
                      </a:r>
                      <a:r>
                        <a:rPr lang="ko-KR" altLang="en-US" sz="900" b="1" dirty="0">
                          <a:latin typeface="맑은 고딕" pitchFamily="50" charset="-127"/>
                          <a:ea typeface="맑은 고딕" pitchFamily="50" charset="-127"/>
                        </a:rPr>
                        <a:t>스케줄 관리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latin typeface="맑은 고딕" pitchFamily="50" charset="-127"/>
                          <a:ea typeface="맑은 고딕" pitchFamily="50" charset="-127"/>
                        </a:rPr>
                        <a:t>2. To-do </a:t>
                      </a:r>
                      <a:r>
                        <a:rPr lang="ko-KR" altLang="en-US" sz="900" b="1" dirty="0"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288870"/>
              </p:ext>
            </p:extLst>
          </p:nvPr>
        </p:nvGraphicFramePr>
        <p:xfrm>
          <a:off x="620687" y="2682657"/>
          <a:ext cx="1247021" cy="22250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247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itchFamily="50" charset="-127"/>
                          <a:ea typeface="맑은 고딕" pitchFamily="50" charset="-127"/>
                        </a:rPr>
                        <a:t>SNS </a:t>
                      </a:r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기능</a:t>
                      </a:r>
                      <a:endParaRPr lang="ko-KR" altLang="en-US" sz="1200" b="1" i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900" b="1" dirty="0">
                          <a:latin typeface="맑은 고딕" pitchFamily="50" charset="-127"/>
                          <a:ea typeface="맑은 고딕" pitchFamily="50" charset="-127"/>
                        </a:rPr>
                        <a:t>1.</a:t>
                      </a:r>
                      <a:r>
                        <a:rPr lang="en-US" altLang="ko-KR" sz="9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상품 선물 </a:t>
                      </a:r>
                      <a:endParaRPr lang="en-US" altLang="ko-KR" sz="9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latin typeface="맑은 고딕" pitchFamily="50" charset="-127"/>
                          <a:ea typeface="맑은 고딕" pitchFamily="50" charset="-127"/>
                        </a:rPr>
                        <a:t>2. </a:t>
                      </a:r>
                      <a:r>
                        <a:rPr lang="ko-KR" altLang="en-US" sz="800" b="1" dirty="0" err="1">
                          <a:latin typeface="맑은 고딕" pitchFamily="50" charset="-127"/>
                          <a:ea typeface="맑은 고딕" pitchFamily="50" charset="-127"/>
                        </a:rPr>
                        <a:t>제휴사</a:t>
                      </a:r>
                      <a:r>
                        <a:rPr lang="ko-KR" altLang="en-US" sz="800" b="1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dirty="0" err="1">
                          <a:latin typeface="맑은 고딕" pitchFamily="50" charset="-127"/>
                          <a:ea typeface="맑은 고딕" pitchFamily="50" charset="-127"/>
                        </a:rPr>
                        <a:t>콘텐츠</a:t>
                      </a:r>
                      <a:r>
                        <a:rPr lang="ko-KR" altLang="en-US" sz="800" b="1" dirty="0">
                          <a:latin typeface="맑은 고딕" pitchFamily="50" charset="-127"/>
                          <a:ea typeface="맑은 고딕" pitchFamily="50" charset="-127"/>
                        </a:rPr>
                        <a:t> 공유 </a:t>
                      </a:r>
                      <a:endParaRPr lang="ko-KR" altLang="en-US" sz="9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latin typeface="맑은 고딕" pitchFamily="50" charset="-127"/>
                          <a:ea typeface="맑은 고딕" pitchFamily="50" charset="-127"/>
                        </a:rPr>
                        <a:t>3. </a:t>
                      </a:r>
                      <a:r>
                        <a:rPr lang="ko-KR" altLang="en-US" sz="900" b="1" dirty="0">
                          <a:latin typeface="맑은 고딕" pitchFamily="50" charset="-127"/>
                          <a:ea typeface="맑은 고딕" pitchFamily="50" charset="-127"/>
                        </a:rPr>
                        <a:t>그룹 관리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latin typeface="맑은 고딕" pitchFamily="50" charset="-127"/>
                          <a:ea typeface="맑은 고딕" pitchFamily="50" charset="-127"/>
                        </a:rPr>
                        <a:t>4.</a:t>
                      </a:r>
                      <a:r>
                        <a:rPr lang="en-US" altLang="ko-KR" sz="9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친구 리스트 관리 </a:t>
                      </a:r>
                      <a:endParaRPr lang="ko-KR" altLang="en-US" sz="9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latin typeface="맑은 고딕" pitchFamily="50" charset="-127"/>
                          <a:ea typeface="맑은 고딕" pitchFamily="50" charset="-127"/>
                        </a:rPr>
                        <a:t>5.</a:t>
                      </a:r>
                      <a:r>
                        <a:rPr lang="en-US" altLang="ko-KR" sz="9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관심 </a:t>
                      </a:r>
                      <a:r>
                        <a:rPr lang="ko-KR" altLang="en-US" sz="900" b="1" baseline="0" dirty="0" err="1">
                          <a:latin typeface="맑은 고딕" pitchFamily="50" charset="-127"/>
                          <a:ea typeface="맑은 고딕" pitchFamily="50" charset="-127"/>
                        </a:rPr>
                        <a:t>제휴사</a:t>
                      </a:r>
                      <a:r>
                        <a:rPr lang="ko-KR" altLang="en-US" sz="9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 관리 </a:t>
                      </a:r>
                      <a:endParaRPr lang="ko-KR" altLang="en-US" sz="9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맑은 고딕" pitchFamily="50" charset="-127"/>
                          <a:ea typeface="맑은 고딕" pitchFamily="50" charset="-127"/>
                        </a:rPr>
                        <a:t>6.</a:t>
                      </a:r>
                      <a:r>
                        <a:rPr lang="en-US" altLang="ko-KR" sz="9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스케줄 공유</a:t>
                      </a:r>
                      <a:endParaRPr lang="ko-KR" altLang="en-US" sz="9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맑은 고딕" pitchFamily="50" charset="-127"/>
                          <a:ea typeface="맑은 고딕" pitchFamily="50" charset="-127"/>
                        </a:rPr>
                        <a:t>7. </a:t>
                      </a:r>
                      <a:r>
                        <a:rPr lang="ko-KR" altLang="en-US" sz="900" b="1" dirty="0">
                          <a:latin typeface="맑은 고딕" pitchFamily="50" charset="-127"/>
                          <a:ea typeface="맑은 고딕" pitchFamily="50" charset="-127"/>
                        </a:rPr>
                        <a:t>약속 </a:t>
                      </a:r>
                      <a:r>
                        <a:rPr lang="ko-KR" altLang="en-US" sz="9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기능</a:t>
                      </a:r>
                      <a:endParaRPr lang="ko-KR" altLang="en-US" sz="9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746498"/>
              </p:ext>
            </p:extLst>
          </p:nvPr>
        </p:nvGraphicFramePr>
        <p:xfrm>
          <a:off x="3501008" y="2715766"/>
          <a:ext cx="1428718" cy="840678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428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맑은 고딕" pitchFamily="50" charset="-127"/>
                          <a:ea typeface="맑은 고딕" pitchFamily="50" charset="-127"/>
                        </a:rPr>
                        <a:t>제휴사</a:t>
                      </a:r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 기능</a:t>
                      </a:r>
                      <a:endParaRPr lang="ko-KR" altLang="en-US" sz="1200" b="1" i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1. </a:t>
                      </a:r>
                      <a:r>
                        <a:rPr lang="ko-KR" altLang="en-US" sz="800" b="1" dirty="0" err="1">
                          <a:latin typeface="맑은 고딕" pitchFamily="50" charset="-127"/>
                          <a:ea typeface="맑은 고딕" pitchFamily="50" charset="-127"/>
                        </a:rPr>
                        <a:t>제휴사</a:t>
                      </a:r>
                      <a:r>
                        <a:rPr lang="ko-KR" altLang="en-US" sz="800" b="1" dirty="0">
                          <a:latin typeface="맑은 고딕" pitchFamily="50" charset="-127"/>
                          <a:ea typeface="맑은 고딕" pitchFamily="50" charset="-127"/>
                        </a:rPr>
                        <a:t> 등록 관리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latin typeface="맑은 고딕" pitchFamily="50" charset="-127"/>
                          <a:ea typeface="맑은 고딕" pitchFamily="50" charset="-127"/>
                        </a:rPr>
                        <a:t>2. </a:t>
                      </a:r>
                      <a:r>
                        <a:rPr lang="ko-KR" altLang="en-US" sz="800" b="1" dirty="0" err="1">
                          <a:latin typeface="맑은 고딕" pitchFamily="50" charset="-127"/>
                          <a:ea typeface="맑은 고딕" pitchFamily="50" charset="-127"/>
                        </a:rPr>
                        <a:t>제휴사</a:t>
                      </a:r>
                      <a:r>
                        <a:rPr lang="ko-KR" altLang="en-US" sz="800" b="1" dirty="0">
                          <a:latin typeface="맑은 고딕" pitchFamily="50" charset="-127"/>
                          <a:ea typeface="맑은 고딕" pitchFamily="50" charset="-127"/>
                        </a:rPr>
                        <a:t> 페이지 관리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336905" y="1523800"/>
            <a:ext cx="6038301" cy="67722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rtlCol="0" anchor="ctr"/>
          <a:lstStyle/>
          <a:p>
            <a:pPr lvl="0">
              <a:buFont typeface="Arial" pitchFamily="34" charset="0"/>
              <a:buChar char="•"/>
            </a:pP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8640" y="2362343"/>
            <a:ext cx="6092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spcBef>
                <a:spcPct val="0"/>
              </a:spcBef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소프트웨어 기능 설명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defTabSz="685800">
              <a:spcBef>
                <a:spcPct val="0"/>
              </a:spcBef>
            </a:pP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6263" y="2614610"/>
            <a:ext cx="6361089" cy="234419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rtlCol="0" anchor="ctr"/>
          <a:lstStyle/>
          <a:p>
            <a:pPr lvl="0">
              <a:buFont typeface="Arial" pitchFamily="34" charset="0"/>
              <a:buChar char="•"/>
            </a:pP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154749"/>
              </p:ext>
            </p:extLst>
          </p:nvPr>
        </p:nvGraphicFramePr>
        <p:xfrm>
          <a:off x="1988840" y="3651870"/>
          <a:ext cx="1296144" cy="83439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회원 기능</a:t>
                      </a:r>
                      <a:endParaRPr lang="ko-KR" altLang="en-US" sz="1200" b="1" i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latin typeface="맑은 고딕" pitchFamily="50" charset="-127"/>
                          <a:ea typeface="맑은 고딕" pitchFamily="50" charset="-127"/>
                        </a:rPr>
                        <a:t>1. </a:t>
                      </a:r>
                      <a:r>
                        <a:rPr lang="ko-KR" altLang="en-US" sz="900" b="1" dirty="0">
                          <a:latin typeface="맑은 고딕" pitchFamily="50" charset="-127"/>
                          <a:ea typeface="맑은 고딕" pitchFamily="50" charset="-127"/>
                        </a:rPr>
                        <a:t>회원 정보 관리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latin typeface="맑은 고딕" pitchFamily="50" charset="-127"/>
                          <a:ea typeface="맑은 고딕" pitchFamily="50" charset="-127"/>
                        </a:rPr>
                        <a:t>2. </a:t>
                      </a:r>
                      <a:r>
                        <a:rPr lang="ko-KR" altLang="en-US" sz="900" b="1" dirty="0">
                          <a:latin typeface="맑은 고딕" pitchFamily="50" charset="-127"/>
                          <a:ea typeface="맑은 고딕" pitchFamily="50" charset="-127"/>
                        </a:rPr>
                        <a:t>회원 로그인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029944"/>
              </p:ext>
            </p:extLst>
          </p:nvPr>
        </p:nvGraphicFramePr>
        <p:xfrm>
          <a:off x="3501008" y="3651870"/>
          <a:ext cx="1428718" cy="83439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428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시스템</a:t>
                      </a:r>
                      <a:r>
                        <a:rPr lang="en-US" altLang="ko-KR" sz="1200" b="1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기능</a:t>
                      </a:r>
                      <a:endParaRPr lang="ko-KR" altLang="en-US" sz="1200" b="1" i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latin typeface="맑은 고딕" pitchFamily="50" charset="-127"/>
                          <a:ea typeface="맑은 고딕" pitchFamily="50" charset="-127"/>
                        </a:rPr>
                        <a:t>1.</a:t>
                      </a:r>
                      <a:r>
                        <a:rPr lang="en-US" altLang="ko-KR" sz="9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 DB </a:t>
                      </a:r>
                      <a:r>
                        <a:rPr lang="ko-KR" altLang="en-US" sz="9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백업 관리</a:t>
                      </a:r>
                      <a:endParaRPr lang="ko-KR" altLang="en-US" sz="9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latin typeface="맑은 고딕" pitchFamily="50" charset="-127"/>
                          <a:ea typeface="맑은 고딕" pitchFamily="50" charset="-127"/>
                        </a:rPr>
                        <a:t>2. </a:t>
                      </a:r>
                      <a:r>
                        <a:rPr lang="ko-KR" altLang="en-US" sz="900" b="1" dirty="0">
                          <a:latin typeface="맑은 고딕" pitchFamily="50" charset="-127"/>
                          <a:ea typeface="맑은 고딕" pitchFamily="50" charset="-127"/>
                        </a:rPr>
                        <a:t>서버 데이터</a:t>
                      </a:r>
                      <a:r>
                        <a:rPr lang="ko-KR" altLang="en-US" sz="9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 관리</a:t>
                      </a:r>
                      <a:endParaRPr lang="ko-KR" altLang="en-US" sz="9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53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/>
          <p:cNvSpPr txBox="1">
            <a:spLocks/>
          </p:cNvSpPr>
          <p:nvPr/>
        </p:nvSpPr>
        <p:spPr>
          <a:xfrm>
            <a:off x="1864524" y="2532803"/>
            <a:ext cx="1126702" cy="38478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 algn="l">
              <a:buFont typeface="Arial" panose="020B0604020202020204" pitchFamily="34" charset="0"/>
              <a:buChar char="•"/>
            </a:pPr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JSON</a:t>
            </a:r>
          </a:p>
          <a:p>
            <a:pPr marL="128588" indent="-128588" algn="l">
              <a:buFont typeface="Arial" panose="020B0604020202020204" pitchFamily="34" charset="0"/>
              <a:buChar char="•"/>
            </a:pPr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HTTP request API</a:t>
            </a: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188640" y="2775629"/>
            <a:ext cx="428297" cy="14142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User</a:t>
            </a:r>
            <a:endParaRPr lang="ko-KR" altLang="en-US" sz="75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2744136" y="1508127"/>
            <a:ext cx="915273" cy="19046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 Schedule Server </a:t>
            </a:r>
            <a:endParaRPr lang="ko-KR" altLang="en-US" sz="75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71" y="1961929"/>
            <a:ext cx="875053" cy="87505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136" y="2010162"/>
            <a:ext cx="640526" cy="640526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H="1">
            <a:off x="1915975" y="2330425"/>
            <a:ext cx="5769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2118941"/>
            <a:ext cx="457200" cy="457200"/>
          </a:xfrm>
          <a:prstGeom prst="rect">
            <a:avLst/>
          </a:prstGeom>
        </p:spPr>
      </p:pic>
      <p:cxnSp>
        <p:nvCxnSpPr>
          <p:cNvPr id="28" name="직선 화살표 연결선 27"/>
          <p:cNvCxnSpPr/>
          <p:nvPr/>
        </p:nvCxnSpPr>
        <p:spPr>
          <a:xfrm>
            <a:off x="622721" y="2400288"/>
            <a:ext cx="45685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내용 개체 틀 2"/>
          <p:cNvSpPr txBox="1">
            <a:spLocks/>
          </p:cNvSpPr>
          <p:nvPr/>
        </p:nvSpPr>
        <p:spPr>
          <a:xfrm>
            <a:off x="2881409" y="1693372"/>
            <a:ext cx="1415750" cy="30669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 algn="l">
              <a:buFont typeface="Arial" panose="020B0604020202020204" pitchFamily="34" charset="0"/>
              <a:buChar char="•"/>
            </a:pPr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Apache,  JAVA</a:t>
            </a:r>
          </a:p>
          <a:p>
            <a:pPr marL="128588" indent="-128588" algn="l">
              <a:buFont typeface="Arial" panose="020B0604020202020204" pitchFamily="34" charset="0"/>
              <a:buChar char="•"/>
            </a:pPr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Use server computer</a:t>
            </a:r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851146" y="3037592"/>
            <a:ext cx="1407368" cy="10976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Native Android application</a:t>
            </a:r>
            <a:endParaRPr lang="ko-KR" altLang="en-US" sz="75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2656" y="1059582"/>
            <a:ext cx="1583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System Diagram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내용 개체 틀 2"/>
          <p:cNvSpPr txBox="1">
            <a:spLocks/>
          </p:cNvSpPr>
          <p:nvPr/>
        </p:nvSpPr>
        <p:spPr>
          <a:xfrm>
            <a:off x="5157192" y="2525302"/>
            <a:ext cx="1080120" cy="19046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750" b="1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백업 </a:t>
            </a:r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7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시스템</a:t>
            </a: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3589284" y="2330425"/>
            <a:ext cx="15513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1"/>
          <p:cNvSpPr txBox="1">
            <a:spLocks/>
          </p:cNvSpPr>
          <p:nvPr/>
        </p:nvSpPr>
        <p:spPr>
          <a:xfrm>
            <a:off x="270765" y="44494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685800" rtl="0" eaLnBrk="1" latinLnBrk="1" hangingPunct="1">
              <a:spcBef>
                <a:spcPct val="0"/>
              </a:spcBef>
              <a:buNone/>
              <a:defRPr lang="ko-KR" altLang="en-US" sz="10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+mn-cs"/>
              </a:defRPr>
            </a:lvl1pPr>
          </a:lstStyle>
          <a:p>
            <a:pPr defTabSz="914400">
              <a:spcBef>
                <a:spcPts val="0"/>
              </a:spcBef>
              <a:defRPr/>
            </a:pPr>
            <a:r>
              <a:rPr lang="en-US" altLang="ko-KR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lang="ko-KR" alt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제품 명세 및 시스템 구조 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798" y="1998719"/>
            <a:ext cx="457200" cy="457200"/>
          </a:xfrm>
          <a:prstGeom prst="rect">
            <a:avLst/>
          </a:prstGeom>
        </p:spPr>
      </p:pic>
      <p:sp>
        <p:nvSpPr>
          <p:cNvPr id="42" name="내용 개체 틀 2"/>
          <p:cNvSpPr txBox="1">
            <a:spLocks/>
          </p:cNvSpPr>
          <p:nvPr/>
        </p:nvSpPr>
        <p:spPr>
          <a:xfrm>
            <a:off x="4307646" y="4342211"/>
            <a:ext cx="1080120" cy="2260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Administrator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06" y="3675157"/>
            <a:ext cx="609600" cy="609600"/>
          </a:xfrm>
          <a:prstGeom prst="rect">
            <a:avLst/>
          </a:prstGeom>
        </p:spPr>
      </p:pic>
      <p:cxnSp>
        <p:nvCxnSpPr>
          <p:cNvPr id="44" name="직선 화살표 연결선 43"/>
          <p:cNvCxnSpPr/>
          <p:nvPr/>
        </p:nvCxnSpPr>
        <p:spPr>
          <a:xfrm flipH="1" flipV="1">
            <a:off x="3400142" y="2767222"/>
            <a:ext cx="1008112" cy="970942"/>
          </a:xfrm>
          <a:prstGeom prst="straightConnector1">
            <a:avLst/>
          </a:prstGeom>
          <a:ln>
            <a:solidFill>
              <a:srgbClr val="FF583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내용 개체 틀 2"/>
          <p:cNvSpPr txBox="1">
            <a:spLocks/>
          </p:cNvSpPr>
          <p:nvPr/>
        </p:nvSpPr>
        <p:spPr>
          <a:xfrm>
            <a:off x="4509120" y="3331224"/>
            <a:ext cx="2088232" cy="408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Database Management</a:t>
            </a:r>
          </a:p>
        </p:txBody>
      </p:sp>
    </p:spTree>
    <p:extLst>
      <p:ext uri="{BB962C8B-B14F-4D97-AF65-F5344CB8AC3E}">
        <p14:creationId xmlns:p14="http://schemas.microsoft.com/office/powerpoint/2010/main" val="1227136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96652" y="303498"/>
            <a:ext cx="61722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defRPr/>
            </a:pPr>
            <a:b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+mn-cs"/>
              </a:rPr>
            </a:b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</a:t>
            </a:r>
            <a:b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+mn-cs"/>
              </a:rPr>
            </a:b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2.2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기술적 관점의 아키텍처 환경</a:t>
            </a:r>
            <a:b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+mn-cs"/>
              </a:rPr>
            </a:b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9476" y="1270730"/>
            <a:ext cx="55921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1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7.0 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누가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) : 2016.6.30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출시한 최신 버전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defRPr/>
            </a:pP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기능성과 안정성을 생각한다면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최신 버전을 기반으로 하여 제작하는 것이 좋다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defRPr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그러나 최신 버전을 지원하지 않는 디바이스에서 서비스가 안정적이기 위하여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가장 많은 사용자를 수용할 수 있는 버전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4.1.X 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젤리빈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 이상의 버전을 선택해야 한다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endParaRPr lang="en-US" altLang="ko-KR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025" y="2841781"/>
            <a:ext cx="3113639" cy="20105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45" y="3165816"/>
            <a:ext cx="3193616" cy="118844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9476" y="1714527"/>
            <a:ext cx="6038301" cy="67722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rtlCol="0" anchor="ctr"/>
          <a:lstStyle/>
          <a:p>
            <a:pPr lvl="0">
              <a:buFont typeface="Arial" pitchFamily="34" charset="0"/>
              <a:buChar char="•"/>
            </a:pPr>
            <a:endParaRPr lang="en-US" altLang="ko-KR" sz="9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50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96652" y="303498"/>
            <a:ext cx="61722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defRPr/>
            </a:pPr>
            <a:b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+mn-cs"/>
              </a:rPr>
            </a:b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</a:t>
            </a:r>
            <a:b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+mn-cs"/>
              </a:rPr>
            </a:b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2.2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기술적 관점의 아키텍처 환경</a:t>
            </a:r>
            <a:b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+mn-cs"/>
              </a:rPr>
            </a:b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44554" y="1055342"/>
            <a:ext cx="6276396" cy="2143614"/>
            <a:chOff x="192456" y="1469388"/>
            <a:chExt cx="6276396" cy="2143614"/>
          </a:xfrm>
        </p:grpSpPr>
        <p:sp>
          <p:nvSpPr>
            <p:cNvPr id="5" name="TextBox 4"/>
            <p:cNvSpPr txBox="1"/>
            <p:nvPr/>
          </p:nvSpPr>
          <p:spPr>
            <a:xfrm>
              <a:off x="192456" y="1827898"/>
              <a:ext cx="6276396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ko-KR" sz="11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</a:rPr>
                <a:t>DBMS : MYSQL</a:t>
              </a:r>
            </a:p>
            <a:p>
              <a:pPr>
                <a:defRPr/>
              </a:pPr>
              <a:endPara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defRPr/>
              </a:pPr>
              <a:r>
                <a:rPr lang="en-US" altLang="ko-KR" sz="10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</a:rPr>
                <a:t>MySQL </a:t>
              </a:r>
              <a:r>
                <a:rPr lang="ko-KR" altLang="en-US" sz="105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</a:rPr>
                <a:t>라이센스는</a:t>
              </a:r>
              <a:r>
                <a:rPr lang="ko-KR" altLang="en-US" sz="10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0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</a:rPr>
                <a:t>GPL/Commercial License </a:t>
              </a:r>
              <a:r>
                <a:rPr lang="ko-KR" altLang="en-US" sz="10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</a:rPr>
                <a:t>을 사용자가 선택할 수 있는 듀얼라이센스를 채택하고 있습니다</a:t>
              </a:r>
              <a:r>
                <a:rPr lang="en-US" altLang="ko-KR" sz="10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>
                <a:defRPr/>
              </a:pPr>
              <a:endPara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defRPr/>
              </a:pPr>
              <a:r>
                <a:rPr lang="en-US" altLang="ko-KR" sz="10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</a:rPr>
                <a:t>GPL </a:t>
              </a:r>
              <a:r>
                <a:rPr lang="ko-KR" altLang="en-US" sz="10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</a:rPr>
                <a:t>버전을 사용하면 </a:t>
              </a:r>
              <a:r>
                <a:rPr lang="en-US" altLang="ko-KR" sz="10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</a:rPr>
                <a:t>GPL </a:t>
              </a:r>
              <a:r>
                <a:rPr lang="ko-KR" altLang="en-US" sz="105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</a:rPr>
                <a:t>라이센스</a:t>
              </a:r>
              <a:r>
                <a:rPr lang="ko-KR" altLang="en-US" sz="10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</a:rPr>
                <a:t> 규약을 지키기만 하면 마음껏 사용할 수 있지만</a:t>
              </a:r>
              <a:r>
                <a:rPr lang="en-US" altLang="ko-KR" sz="10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</a:rPr>
                <a:t>배포 시에는 소스코드를 공개해야 한다는 의무가 발생합니다</a:t>
              </a:r>
              <a:r>
                <a:rPr lang="en-US" altLang="ko-KR" sz="10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>
                <a:defRPr/>
              </a:pPr>
              <a:r>
                <a:rPr lang="ko-KR" altLang="en-US" sz="10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</a:rPr>
                <a:t>이 때문에 소스코드를 공개하고 싶지 않은 경우 상용 라이센스를 구매할 경우에만 배포 시 소스코드 공개 의무가 발생하지 않습니다</a:t>
              </a:r>
              <a:r>
                <a:rPr lang="en-US" altLang="ko-KR" sz="10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</a:rPr>
                <a:t>. </a:t>
              </a:r>
            </a:p>
            <a:p>
              <a:pPr>
                <a:defRPr/>
              </a:pPr>
              <a:endPara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987" y="1469388"/>
              <a:ext cx="1224731" cy="633654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404664" y="3276716"/>
            <a:ext cx="3807453" cy="1278810"/>
            <a:chOff x="188640" y="2838600"/>
            <a:chExt cx="3807453" cy="1278810"/>
          </a:xfrm>
        </p:grpSpPr>
        <p:sp>
          <p:nvSpPr>
            <p:cNvPr id="8" name="TextBox 7"/>
            <p:cNvSpPr txBox="1"/>
            <p:nvPr/>
          </p:nvSpPr>
          <p:spPr>
            <a:xfrm>
              <a:off x="188640" y="3347969"/>
              <a:ext cx="380745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ko-KR" sz="11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</a:rPr>
                <a:t>WAS : Tomcat 7.0</a:t>
              </a:r>
            </a:p>
            <a:p>
              <a:pPr>
                <a:defRPr/>
              </a:pPr>
              <a:endPara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>
                <a:defRPr/>
              </a:pPr>
              <a:r>
                <a:rPr lang="en-US" altLang="ko-KR" sz="11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</a:rPr>
                <a:t>Apache License </a:t>
              </a:r>
              <a:r>
                <a:rPr lang="ko-KR" altLang="en-US" sz="11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</a:rPr>
                <a:t>로 오픈 소스 무료로 사용이 가능합니다</a:t>
              </a:r>
              <a:r>
                <a:rPr lang="en-US" altLang="ko-KR" sz="11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>
                <a:defRPr/>
              </a:pPr>
              <a:endPara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800" y="2838600"/>
              <a:ext cx="752972" cy="749352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252218" y="1766756"/>
            <a:ext cx="6216634" cy="1237042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rtlCol="0" anchor="ctr"/>
          <a:lstStyle/>
          <a:p>
            <a:pPr lvl="0">
              <a:buFont typeface="Arial" pitchFamily="34" charset="0"/>
              <a:buChar char="•"/>
            </a:pPr>
            <a:endParaRPr lang="en-US" altLang="ko-KR" sz="9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4910" y="4103828"/>
            <a:ext cx="6038301" cy="34013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rtlCol="0" anchor="ctr"/>
          <a:lstStyle/>
          <a:p>
            <a:pPr lvl="0">
              <a:buFont typeface="Arial" pitchFamily="34" charset="0"/>
              <a:buChar char="•"/>
            </a:pPr>
            <a:endParaRPr lang="en-US" altLang="ko-KR" sz="9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742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3254" y="483518"/>
            <a:ext cx="58786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b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b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제품의 확장 범위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833026"/>
              </p:ext>
            </p:extLst>
          </p:nvPr>
        </p:nvGraphicFramePr>
        <p:xfrm>
          <a:off x="476672" y="1779662"/>
          <a:ext cx="5724635" cy="18821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724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latin typeface="맑은 고딕" pitchFamily="50" charset="-127"/>
                          <a:ea typeface="맑은 고딕" pitchFamily="50" charset="-127"/>
                        </a:rPr>
                        <a:t>기능적 확장</a:t>
                      </a:r>
                      <a:endParaRPr lang="en-US" altLang="ko-KR" sz="105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1. GIS 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기능을 이용하여</a:t>
                      </a:r>
                      <a:r>
                        <a:rPr lang="en-US" altLang="ko-KR" sz="11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제휴사의 위치를 표시</a:t>
                      </a:r>
                      <a:r>
                        <a:rPr lang="en-US" altLang="ko-KR" sz="11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이벤트 알림</a:t>
                      </a:r>
                      <a:r>
                        <a:rPr lang="en-US" altLang="ko-KR" sz="11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홍보 기능 추가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2. GIS 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기능을 활용하여 약속한 장소에 대한 위치 정보를 표시하는 기능 추가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1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제휴사를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이용한 사용자 간의 커뮤니케이션 공간의 추가</a:t>
                      </a:r>
                      <a:endParaRPr lang="ko-KR" altLang="en-US" sz="11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4.</a:t>
                      </a:r>
                      <a:r>
                        <a:rPr lang="en-US" altLang="ko-KR" sz="11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초대 기능 추가</a:t>
                      </a:r>
                      <a:endParaRPr lang="ko-KR" altLang="en-US" sz="11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5. 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숙박 업소용 기능 추가</a:t>
                      </a:r>
                      <a:r>
                        <a:rPr lang="en-US" altLang="ko-KR" sz="11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외부 어플리케이션과 연동</a:t>
                      </a:r>
                      <a:r>
                        <a:rPr lang="en-US" altLang="ko-KR" sz="11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8488967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6.</a:t>
                      </a:r>
                      <a:r>
                        <a:rPr lang="en-US" altLang="ko-KR" sz="11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IOS</a:t>
                      </a:r>
                      <a:r>
                        <a:rPr lang="ko-KR" altLang="en-US" sz="11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운영체제 추가 지원 </a:t>
                      </a:r>
                      <a:endParaRPr lang="ko-KR" altLang="en-US" sz="11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1031009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7. 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이미지</a:t>
                      </a:r>
                      <a:r>
                        <a:rPr lang="ko-KR" altLang="en-US" sz="11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컨텐츠 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공유 기능 추가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71201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756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0659" y="383854"/>
            <a:ext cx="58786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b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b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상위레벨 기능 요구사항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619259"/>
              </p:ext>
            </p:extLst>
          </p:nvPr>
        </p:nvGraphicFramePr>
        <p:xfrm>
          <a:off x="332472" y="1795757"/>
          <a:ext cx="6048673" cy="1596942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648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8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기호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내용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중요도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구현성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합계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HFR1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SNS </a:t>
                      </a: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기능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27 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27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54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7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HFR2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제휴사</a:t>
                      </a: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기능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23 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19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42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741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HFR3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dirty="0">
                          <a:latin typeface="맑은 고딕" pitchFamily="50" charset="-127"/>
                          <a:ea typeface="맑은 고딕" pitchFamily="50" charset="-127"/>
                        </a:rPr>
                        <a:t>Calendar</a:t>
                      </a: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기능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15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15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30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HFR4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회원 관리 기능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12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21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HFR5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시스템 관리 기능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12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0341294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32472" y="4069110"/>
            <a:ext cx="28232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배점 기준 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5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개의 항목 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1,3,5,7,9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점 기준으로 배점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829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78005" y="3289004"/>
            <a:ext cx="3016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| SNS</a:t>
            </a:r>
            <a:r>
              <a:rPr lang="ko-KR" altLang="en-US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기반의 스케줄러 어플리케이션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74695" y="3271870"/>
            <a:ext cx="5004188" cy="105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029960" y="3271870"/>
            <a:ext cx="1341986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674694" y="1446882"/>
            <a:ext cx="5697252" cy="219291"/>
            <a:chOff x="899592" y="1298836"/>
            <a:chExt cx="7596336" cy="292388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824810" y="1574524"/>
              <a:ext cx="6671118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899592" y="1574524"/>
              <a:ext cx="1789314" cy="0"/>
            </a:xfrm>
            <a:prstGeom prst="line">
              <a:avLst/>
            </a:prstGeom>
            <a:ln w="57150">
              <a:solidFill>
                <a:srgbClr val="E00868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03447" y="1298836"/>
              <a:ext cx="169361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25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Contents</a:t>
              </a:r>
              <a:endParaRPr lang="ko-KR" altLang="en-US" sz="8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538789" y="2301721"/>
            <a:ext cx="918102" cy="586661"/>
            <a:chOff x="2134614" y="1995686"/>
            <a:chExt cx="1224136" cy="782215"/>
          </a:xfrm>
        </p:grpSpPr>
        <p:sp>
          <p:nvSpPr>
            <p:cNvPr id="17" name="TextBox 16"/>
            <p:cNvSpPr txBox="1"/>
            <p:nvPr/>
          </p:nvSpPr>
          <p:spPr>
            <a:xfrm>
              <a:off x="2399674" y="1995686"/>
              <a:ext cx="9481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10X10" panose="020D0604000000000000" pitchFamily="50" charset="-127"/>
                  <a:ea typeface="10X10" panose="020D0604000000000000" pitchFamily="50" charset="-127"/>
                </a:rPr>
                <a:t> 1</a:t>
              </a:r>
              <a:endParaRPr lang="ko-KR" altLang="en-US" sz="13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34614" y="2470125"/>
              <a:ext cx="122413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비즈니스 분석</a:t>
              </a: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2482821" y="2339823"/>
              <a:ext cx="27140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78275" y="1747912"/>
            <a:ext cx="3429000" cy="142192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개요 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배경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목적 등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목표 혹은 미션</a:t>
            </a: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모델 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마케팅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전략</a:t>
            </a: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1.5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출시일정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1.6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목표 목록</a:t>
            </a:r>
          </a:p>
        </p:txBody>
      </p:sp>
    </p:spTree>
    <p:extLst>
      <p:ext uri="{BB962C8B-B14F-4D97-AF65-F5344CB8AC3E}">
        <p14:creationId xmlns:p14="http://schemas.microsoft.com/office/powerpoint/2010/main" val="150133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640" y="376993"/>
            <a:ext cx="58786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Bef>
                <a:spcPct val="0"/>
              </a:spcBef>
            </a:pPr>
            <a:b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b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제약사항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902964"/>
              </p:ext>
            </p:extLst>
          </p:nvPr>
        </p:nvGraphicFramePr>
        <p:xfrm>
          <a:off x="188640" y="960329"/>
          <a:ext cx="6552728" cy="3253409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기호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항목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제약사항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586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C1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서버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가입자의 </a:t>
                      </a:r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10%</a:t>
                      </a:r>
                      <a:r>
                        <a:rPr lang="ko-KR" altLang="en-US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까지 동시접속자를</a:t>
                      </a:r>
                      <a:r>
                        <a:rPr lang="ko-KR" altLang="en-US" sz="9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받을 수 있게 서버를 구축해야 한다</a:t>
                      </a:r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우선 오픈 날 </a:t>
                      </a:r>
                      <a:r>
                        <a:rPr lang="ko-KR" altLang="en-US" sz="9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동접자</a:t>
                      </a:r>
                      <a:r>
                        <a:rPr lang="ko-KR" altLang="en-US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수 최대 </a:t>
                      </a:r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5000</a:t>
                      </a:r>
                      <a:r>
                        <a:rPr lang="ko-KR" altLang="en-US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명까지 수용할 수 있어야 한다</a:t>
                      </a:r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900" b="1" i="0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CPU :</a:t>
                      </a:r>
                      <a:r>
                        <a:rPr lang="en-US" altLang="ko-KR" sz="900" b="1" i="0" kern="120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46137tpmC  </a:t>
                      </a:r>
                      <a:r>
                        <a:rPr lang="ko-KR" altLang="en-US" sz="900" b="1" i="0" kern="120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이상</a:t>
                      </a:r>
                      <a:endParaRPr lang="en-US" altLang="ko-KR" sz="900" b="1" i="0" kern="120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900" b="1" i="0" kern="120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메모리 </a:t>
                      </a:r>
                      <a:r>
                        <a:rPr lang="en-US" altLang="ko-KR" sz="900" b="1" i="0" kern="120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7.8GB + </a:t>
                      </a:r>
                      <a:r>
                        <a:rPr lang="ko-KR" altLang="en-US" sz="900" b="1" i="0" kern="120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 영역 </a:t>
                      </a:r>
                      <a:r>
                        <a:rPr lang="en-US" altLang="ko-KR" sz="900" b="1" i="0" kern="120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=16GB</a:t>
                      </a:r>
                      <a:r>
                        <a:rPr lang="ko-KR" altLang="en-US" sz="900" b="1" i="0" kern="120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이상</a:t>
                      </a:r>
                      <a:endParaRPr lang="en-US" altLang="ko-KR" sz="900" b="1" i="0" kern="120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900" b="1" i="0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디스크 </a:t>
                      </a:r>
                      <a:r>
                        <a:rPr lang="en-US" altLang="ko-KR" sz="900" b="1" i="0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3TB ( </a:t>
                      </a:r>
                      <a:r>
                        <a:rPr lang="ko-KR" altLang="en-US" sz="900" b="1" i="0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다른 서버 참고</a:t>
                      </a:r>
                      <a:r>
                        <a:rPr lang="en-US" altLang="ko-KR" sz="900" b="1" i="0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900" b="1" i="0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이상</a:t>
                      </a:r>
                      <a:endParaRPr lang="en-US" altLang="ko-KR" sz="900" b="1" i="0" kern="120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1" hangingPunct="1">
                        <a:spcBef>
                          <a:spcPts val="0"/>
                        </a:spcBef>
                        <a:buFontTx/>
                        <a:buChar char="-"/>
                        <a:defRPr/>
                      </a:pPr>
                      <a:r>
                        <a:rPr lang="ko-KR" altLang="en-US" sz="900" b="1" i="0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정보시스템 하드웨어 규모 산정 지침을 따름</a:t>
                      </a:r>
                      <a:endParaRPr lang="en-US" altLang="ko-KR" sz="900" b="1" i="0" kern="120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최대 응답 지연시간은 </a:t>
                      </a:r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r>
                        <a:rPr lang="ko-KR" altLang="en-US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초를 넘지 않는 서버를 구축해야 함</a:t>
                      </a:r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365 * 24 </a:t>
                      </a:r>
                      <a:r>
                        <a:rPr lang="ko-KR" altLang="en-US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 가용성을 위한 </a:t>
                      </a:r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HW </a:t>
                      </a:r>
                      <a:r>
                        <a:rPr lang="ko-KR" altLang="en-US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구성을 </a:t>
                      </a:r>
                      <a:r>
                        <a:rPr lang="ko-KR" altLang="en-US" sz="9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해야한다</a:t>
                      </a:r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C2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데이터베이스 서버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900" b="1" i="0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CPU :</a:t>
                      </a:r>
                      <a:r>
                        <a:rPr lang="en-US" altLang="ko-KR" sz="900" b="1" i="0" kern="120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1" i="0" kern="120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프로세스 기본 주파수 </a:t>
                      </a:r>
                      <a:r>
                        <a:rPr lang="en-US" altLang="ko-KR" sz="900" b="1" i="0" kern="120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2.5GB / </a:t>
                      </a:r>
                      <a:r>
                        <a:rPr lang="ko-KR" altLang="en-US" sz="900" b="1" i="0" kern="120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코어 </a:t>
                      </a:r>
                      <a:r>
                        <a:rPr lang="en-US" altLang="ko-KR" sz="900" b="1" i="0" kern="120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900" b="1" i="0" kern="120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</a:t>
                      </a:r>
                      <a:r>
                        <a:rPr lang="en-US" altLang="ko-KR" sz="900" b="1" i="0" kern="120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1" i="0" kern="120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다른 서버 참고</a:t>
                      </a:r>
                      <a:r>
                        <a:rPr lang="en-US" altLang="ko-KR" sz="900" b="1" i="0" kern="120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900" b="1" i="0" kern="120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메모리 </a:t>
                      </a:r>
                      <a:r>
                        <a:rPr lang="en-US" altLang="ko-KR" sz="900" b="1" i="0" kern="120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7.8GB + </a:t>
                      </a:r>
                      <a:r>
                        <a:rPr lang="ko-KR" altLang="en-US" sz="900" b="1" i="0" kern="120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 영역 </a:t>
                      </a:r>
                      <a:r>
                        <a:rPr lang="en-US" altLang="ko-KR" sz="900" b="1" i="0" kern="120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=16GB</a:t>
                      </a:r>
                      <a:r>
                        <a:rPr lang="ko-KR" altLang="en-US" sz="900" b="1" i="0" kern="120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endParaRPr lang="en-US" altLang="ko-KR" sz="900" b="1" i="0" kern="120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900" b="1" i="0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디스크 </a:t>
                      </a:r>
                      <a:r>
                        <a:rPr lang="en-US" altLang="ko-KR" sz="900" b="1" i="0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3TB ( </a:t>
                      </a:r>
                      <a:r>
                        <a:rPr lang="ko-KR" altLang="en-US" sz="900" b="1" i="0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다른 서버 참고</a:t>
                      </a:r>
                      <a:r>
                        <a:rPr lang="en-US" altLang="ko-KR" sz="900" b="1" i="0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900" b="1" i="0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이상</a:t>
                      </a:r>
                      <a:endParaRPr lang="en-US" altLang="ko-KR" sz="900" b="1" i="0" kern="120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1" hangingPunct="1">
                        <a:spcBef>
                          <a:spcPts val="0"/>
                        </a:spcBef>
                        <a:buFontTx/>
                        <a:buChar char="-"/>
                        <a:defRPr/>
                      </a:pPr>
                      <a:r>
                        <a:rPr lang="ko-KR" altLang="en-US" sz="900" b="1" i="0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정보시스템 하드웨어 규모산정 지침을 따름</a:t>
                      </a:r>
                      <a:endParaRPr lang="en-US" altLang="ko-KR" sz="900" b="1" i="0" kern="120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1" hangingPunct="1">
                        <a:spcBef>
                          <a:spcPts val="0"/>
                        </a:spcBef>
                        <a:buFontTx/>
                        <a:buChar char="-"/>
                        <a:defRPr/>
                      </a:pPr>
                      <a:r>
                        <a:rPr lang="ko-KR" altLang="en-US" sz="900" b="1" i="0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 발생 후 </a:t>
                      </a:r>
                      <a:r>
                        <a:rPr lang="en-US" altLang="ko-KR" sz="900" b="1" i="0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b="1" i="0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 이내 복구한다</a:t>
                      </a:r>
                      <a:r>
                        <a:rPr lang="en-US" altLang="ko-KR" sz="900" b="1" i="0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C3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디바이스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CPU</a:t>
                      </a:r>
                      <a:r>
                        <a:rPr lang="ko-KR" altLang="en-US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는</a:t>
                      </a:r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코덱스</a:t>
                      </a:r>
                      <a:r>
                        <a:rPr lang="ko-KR" altLang="en-US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A15</a:t>
                      </a:r>
                      <a:r>
                        <a:rPr lang="pt-BR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 1.6 GHz </a:t>
                      </a:r>
                      <a:r>
                        <a:rPr lang="ko-KR" altLang="en-US" sz="9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듀얼</a:t>
                      </a:r>
                      <a:r>
                        <a:rPr lang="ko-KR" altLang="en-US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코어 이상</a:t>
                      </a:r>
                      <a:endParaRPr lang="en-US" altLang="ko-KR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RAM : 2G </a:t>
                      </a:r>
                      <a:r>
                        <a:rPr lang="ko-KR" altLang="en-US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이상</a:t>
                      </a:r>
                      <a:endParaRPr lang="en-US" altLang="ko-KR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9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Wifi</a:t>
                      </a:r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3g, 4g </a:t>
                      </a:r>
                      <a:r>
                        <a:rPr lang="ko-KR" altLang="en-US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통신 지원 및 </a:t>
                      </a:r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GPS</a:t>
                      </a:r>
                      <a:r>
                        <a:rPr lang="ko-KR" altLang="en-US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가 가능해야 한다</a:t>
                      </a:r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34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C4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개발 환경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Android 4.0 </a:t>
                      </a:r>
                      <a:r>
                        <a:rPr lang="ko-KR" altLang="en-US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이상 </a:t>
                      </a:r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젤리빈</a:t>
                      </a:r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C5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9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연동성</a:t>
                      </a:r>
                      <a:r>
                        <a:rPr lang="ko-KR" altLang="en-US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&amp; </a:t>
                      </a:r>
                      <a:r>
                        <a:rPr lang="ko-KR" altLang="en-US" sz="9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확장성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시스템은 추후에 숙박업소 예약 </a:t>
                      </a:r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APP</a:t>
                      </a:r>
                      <a:r>
                        <a:rPr lang="ko-KR" altLang="en-US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과 같은 다른 시스템과 연결 시킬 수 있도록 개발해야 한다</a:t>
                      </a:r>
                      <a:r>
                        <a:rPr lang="en-US" altLang="ko-KR" sz="9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9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6111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78005" y="3289004"/>
            <a:ext cx="3016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| SNS</a:t>
            </a:r>
            <a:r>
              <a:rPr lang="ko-KR" altLang="en-US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기반의 스케줄러 어플리케이션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74695" y="3271870"/>
            <a:ext cx="5004188" cy="105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029960" y="3271870"/>
            <a:ext cx="1341986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674694" y="1446882"/>
            <a:ext cx="5697252" cy="219291"/>
            <a:chOff x="899592" y="1298836"/>
            <a:chExt cx="7596336" cy="292388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824810" y="1574524"/>
              <a:ext cx="6671118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899592" y="1574524"/>
              <a:ext cx="1789314" cy="0"/>
            </a:xfrm>
            <a:prstGeom prst="line">
              <a:avLst/>
            </a:prstGeom>
            <a:ln w="57150">
              <a:solidFill>
                <a:srgbClr val="E00868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03447" y="1298836"/>
              <a:ext cx="169361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25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Contents</a:t>
              </a:r>
              <a:endParaRPr lang="ko-KR" altLang="en-US" sz="8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372311" y="2129164"/>
            <a:ext cx="1034584" cy="669761"/>
            <a:chOff x="1979305" y="1995686"/>
            <a:chExt cx="1379445" cy="893015"/>
          </a:xfrm>
        </p:grpSpPr>
        <p:sp>
          <p:nvSpPr>
            <p:cNvPr id="18" name="TextBox 17"/>
            <p:cNvSpPr txBox="1"/>
            <p:nvPr/>
          </p:nvSpPr>
          <p:spPr>
            <a:xfrm>
              <a:off x="2399674" y="1995686"/>
              <a:ext cx="9481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10X10" panose="020D0604000000000000" pitchFamily="50" charset="-127"/>
                  <a:ea typeface="10X10" panose="020D0604000000000000" pitchFamily="50" charset="-127"/>
                </a:rPr>
                <a:t> 3</a:t>
              </a:r>
              <a:endParaRPr lang="ko-KR" altLang="en-US" sz="13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79305" y="2470125"/>
              <a:ext cx="1379445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ko-KR" altLang="en-US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</a:rPr>
                <a:t>중요 속성 식별</a:t>
              </a: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2482821" y="2339823"/>
              <a:ext cx="27140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/>
          <p:cNvSpPr/>
          <p:nvPr/>
        </p:nvSpPr>
        <p:spPr>
          <a:xfrm>
            <a:off x="3570684" y="2161480"/>
            <a:ext cx="3429000" cy="5355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중요 기능 요구사항 식별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핵심 품질속성 식별</a:t>
            </a:r>
          </a:p>
        </p:txBody>
      </p:sp>
    </p:spTree>
    <p:extLst>
      <p:ext uri="{BB962C8B-B14F-4D97-AF65-F5344CB8AC3E}">
        <p14:creationId xmlns:p14="http://schemas.microsoft.com/office/powerpoint/2010/main" val="162577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26806" y="401414"/>
            <a:ext cx="6172200" cy="3394472"/>
          </a:xfrm>
        </p:spPr>
        <p:txBody>
          <a:bodyPr>
            <a:normAutofit/>
          </a:bodyPr>
          <a:lstStyle/>
          <a:p>
            <a:pPr marL="0" indent="0" defTabSz="914400">
              <a:buNone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3.1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중요 기능 요구 사항 식별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5251342" y="4868152"/>
            <a:ext cx="1600200" cy="273844"/>
          </a:xfrm>
        </p:spPr>
        <p:txBody>
          <a:bodyPr/>
          <a:lstStyle/>
          <a:p>
            <a:fld id="{F0508D30-3D09-4D35-B4B6-A8E0F30728FA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995204"/>
              </p:ext>
            </p:extLst>
          </p:nvPr>
        </p:nvGraphicFramePr>
        <p:xfrm>
          <a:off x="318717" y="627547"/>
          <a:ext cx="6048000" cy="382218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648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기호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내용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중요도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구현성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합계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FR1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스케쥴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공유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다른 유저와 </a:t>
                      </a: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스케쥴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데이터 공유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45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45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90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FR2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스케쥴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관리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스케쥴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생성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삭제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읽기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수정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39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39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78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FR3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약속기능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친구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또는 그룹과 투표를 통해서 시간과 날짜를 정하는 기능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39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35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74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FR4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상품 선물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원하는 친구에게 상품을 선물하는 기능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31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31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62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FR5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친구 리스트 관리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친구 리스트 추가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삭제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27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31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58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FR6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그룹 관리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원하는 친구 리스트를 이용해서 그룹 만들기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27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27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54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FR7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관심 </a:t>
                      </a: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제휴사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관리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제휴사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리스트 추가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삭제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21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27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48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FR8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관심 </a:t>
                      </a: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제휴사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콘텐츠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공유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제휴사의 이벤트를 친구와 공유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24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21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45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FR9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7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제휴사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페이지 관리 기능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페이지 수정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삭제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이벤트등록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삭제 등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..)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24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15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39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FR10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7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제휴사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등록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관리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7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제휴사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계정 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정보를 가입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탈퇴 할 수 있는 기능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17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17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34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FR11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To-do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관리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(To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-do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생성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삭제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읽기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수정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15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15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30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FR12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회원 정보 관리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가입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탈퇴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수정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12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15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27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FR13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회원 로그인 기능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로그인 성공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실패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비밀번호관리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자동 </a:t>
                      </a:r>
                      <a:r>
                        <a:rPr lang="ko-KR" altLang="en-US" sz="800" b="1" kern="120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로그인등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18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FR14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dirty="0">
                          <a:latin typeface="맑은 고딕" pitchFamily="50" charset="-127"/>
                          <a:ea typeface="맑은 고딕" pitchFamily="50" charset="-127"/>
                        </a:rPr>
                        <a:t>서</a:t>
                      </a:r>
                      <a:r>
                        <a:rPr lang="ko-KR" altLang="en-US" sz="8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버 </a:t>
                      </a:r>
                      <a:r>
                        <a:rPr lang="ko-KR" altLang="en-US" sz="800" b="1" dirty="0">
                          <a:latin typeface="맑은 고딕" pitchFamily="50" charset="-127"/>
                          <a:ea typeface="맑은 고딕" pitchFamily="50" charset="-127"/>
                        </a:rPr>
                        <a:t>데이터베이스</a:t>
                      </a:r>
                      <a:r>
                        <a:rPr lang="ko-KR" altLang="en-US" sz="8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 관리기능 </a:t>
                      </a:r>
                      <a:r>
                        <a:rPr lang="en-US" altLang="ko-KR" sz="8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8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모든 서버 데이터 수정</a:t>
                      </a:r>
                      <a:r>
                        <a:rPr lang="en-US" altLang="ko-KR" sz="8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8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삭제</a:t>
                      </a:r>
                      <a:r>
                        <a:rPr lang="en-US" altLang="ko-KR" sz="8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8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삽입</a:t>
                      </a:r>
                      <a:r>
                        <a:rPr lang="en-US" altLang="ko-KR" sz="8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8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참조</a:t>
                      </a:r>
                      <a:r>
                        <a:rPr lang="en-US" altLang="ko-KR" sz="8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11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14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FR15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데이터베이스 서버 관리 기능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저장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백업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복구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31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0648" y="843558"/>
            <a:ext cx="6172200" cy="3394472"/>
          </a:xfrm>
        </p:spPr>
        <p:txBody>
          <a:bodyPr>
            <a:normAutofit/>
          </a:bodyPr>
          <a:lstStyle/>
          <a:p>
            <a:pPr marL="0" indent="0" defTabSz="914400">
              <a:buNone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3.2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핵심 품질 속성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defTabSz="914400">
              <a:buNone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배점 기준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: 1, 3, 5)</a:t>
            </a:r>
            <a:endParaRPr lang="ko-KR" altLang="en-US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34596"/>
              </p:ext>
            </p:extLst>
          </p:nvPr>
        </p:nvGraphicFramePr>
        <p:xfrm>
          <a:off x="322411" y="1491630"/>
          <a:ext cx="6048673" cy="1423937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04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2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1937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기호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내용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관련 항목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중요도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구현성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합계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QA1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기능성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BG1,BG4, HFR1-4, FR1-13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15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15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30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QA2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유지보수성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BG2,BG3, HFR5 ,C3,</a:t>
                      </a:r>
                      <a:r>
                        <a:rPr lang="en-US" altLang="ko-KR" sz="105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C4, C5, FR14,15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11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20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QA3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가용성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C1,C2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12</a:t>
                      </a:r>
                      <a:endParaRPr lang="ko-KR" altLang="en-US" sz="105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4783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78005" y="3289004"/>
            <a:ext cx="3016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| SNS</a:t>
            </a:r>
            <a:r>
              <a:rPr lang="ko-KR" altLang="en-US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기반의 스케줄러 어플리케이션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74695" y="3271870"/>
            <a:ext cx="5004188" cy="105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029960" y="3271870"/>
            <a:ext cx="1341986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674694" y="1446882"/>
            <a:ext cx="5697252" cy="219291"/>
            <a:chOff x="899592" y="1298836"/>
            <a:chExt cx="7596336" cy="292388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824810" y="1574524"/>
              <a:ext cx="6671118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899592" y="1574524"/>
              <a:ext cx="1789314" cy="0"/>
            </a:xfrm>
            <a:prstGeom prst="line">
              <a:avLst/>
            </a:prstGeom>
            <a:ln w="57150">
              <a:solidFill>
                <a:srgbClr val="E00868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03447" y="1298836"/>
              <a:ext cx="169361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25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Contents</a:t>
              </a:r>
              <a:endParaRPr lang="ko-KR" altLang="en-US" sz="8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386096" y="2076626"/>
            <a:ext cx="1224135" cy="861096"/>
            <a:chOff x="1908077" y="1995686"/>
            <a:chExt cx="1632180" cy="1148129"/>
          </a:xfrm>
        </p:grpSpPr>
        <p:sp>
          <p:nvSpPr>
            <p:cNvPr id="22" name="TextBox 21"/>
            <p:cNvSpPr txBox="1"/>
            <p:nvPr/>
          </p:nvSpPr>
          <p:spPr>
            <a:xfrm>
              <a:off x="2399674" y="1995686"/>
              <a:ext cx="9481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10X10" panose="020D0604000000000000" pitchFamily="50" charset="-127"/>
                  <a:ea typeface="10X10" panose="020D0604000000000000" pitchFamily="50" charset="-127"/>
                </a:rPr>
                <a:t> 4</a:t>
              </a:r>
              <a:endParaRPr lang="ko-KR" altLang="en-US" sz="13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08077" y="2470125"/>
              <a:ext cx="1632180" cy="673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ko-KR" altLang="en-US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</a:rPr>
                <a:t>시나리오 도출 </a:t>
              </a:r>
              <a:endPara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endParaRPr>
            </a:p>
            <a:p>
              <a:pPr algn="ctr" fontAlgn="base">
                <a:lnSpc>
                  <a:spcPct val="160000"/>
                </a:lnSpc>
              </a:pPr>
              <a:r>
                <a:rPr lang="ko-KR" altLang="en-US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</a:rPr>
                <a:t>및 정합</a:t>
              </a: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2482821" y="2339823"/>
              <a:ext cx="27140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/>
          <p:cNvSpPr/>
          <p:nvPr/>
        </p:nvSpPr>
        <p:spPr>
          <a:xfrm>
            <a:off x="3240118" y="1845097"/>
            <a:ext cx="3429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4.1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사용성 일반 시나리오</a:t>
            </a: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4.2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기능성 일반 시나리오</a:t>
            </a: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4.3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유지보수성 일반 시나리오</a:t>
            </a: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4.4 </a:t>
            </a:r>
            <a:r>
              <a:rPr lang="ko-KR" altLang="en-US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이식성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 일반 시나리오</a:t>
            </a: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4.5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효율성 일반 시나리오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1242318" y="3757032"/>
            <a:ext cx="1178294" cy="749782"/>
            <a:chOff x="1972309" y="2001089"/>
            <a:chExt cx="1325383" cy="999712"/>
          </a:xfrm>
        </p:grpSpPr>
        <p:sp>
          <p:nvSpPr>
            <p:cNvPr id="27" name="TextBox 26"/>
            <p:cNvSpPr txBox="1"/>
            <p:nvPr/>
          </p:nvSpPr>
          <p:spPr>
            <a:xfrm>
              <a:off x="2343689" y="2001089"/>
              <a:ext cx="94819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10X10" panose="020D0604000000000000" pitchFamily="50" charset="-127"/>
                  <a:ea typeface="10X10" panose="020D0604000000000000" pitchFamily="50" charset="-127"/>
                </a:rPr>
                <a:t>5&amp;6</a:t>
              </a:r>
              <a:endParaRPr lang="ko-KR" altLang="en-US" sz="13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72309" y="2508357"/>
              <a:ext cx="1325383" cy="492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</a:rPr>
                <a:t>시나리오</a:t>
              </a:r>
              <a:endPara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endParaRPr>
            </a:p>
            <a:p>
              <a:pPr algn="ctr"/>
              <a:r>
                <a:rPr lang="ko-KR" altLang="en-US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</a:rPr>
                <a:t> 우선순위 및 정제</a:t>
              </a: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2482821" y="2339823"/>
              <a:ext cx="27140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직사각형 29"/>
          <p:cNvSpPr/>
          <p:nvPr/>
        </p:nvSpPr>
        <p:spPr>
          <a:xfrm>
            <a:off x="2942946" y="3332963"/>
            <a:ext cx="3429000" cy="9787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5.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시나리오 우선순위</a:t>
            </a: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6.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시나리오 정제</a:t>
            </a: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6.1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우선순위 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1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위 품목</a:t>
            </a: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6.2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우선순위 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2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위 품목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08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8680" y="788164"/>
            <a:ext cx="34563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50" b="1" dirty="0"/>
              <a:t>기능성 시나리오 </a:t>
            </a:r>
            <a:r>
              <a:rPr lang="en-US" altLang="ko-KR" sz="1050" b="1" dirty="0"/>
              <a:t>: 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스케줄 공유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200" y="440254"/>
            <a:ext cx="1537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시나리오 작성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815818"/>
              </p:ext>
            </p:extLst>
          </p:nvPr>
        </p:nvGraphicFramePr>
        <p:xfrm>
          <a:off x="260648" y="1419622"/>
          <a:ext cx="6398579" cy="32385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031378">
                  <a:extLst>
                    <a:ext uri="{9D8B030D-6E8A-4147-A177-3AD203B41FA5}">
                      <a16:colId xmlns:a16="http://schemas.microsoft.com/office/drawing/2014/main" val="2888264612"/>
                    </a:ext>
                  </a:extLst>
                </a:gridCol>
                <a:gridCol w="5367201">
                  <a:extLst>
                    <a:ext uri="{9D8B030D-6E8A-4147-A177-3AD203B41FA5}">
                      <a16:colId xmlns:a16="http://schemas.microsoft.com/office/drawing/2014/main" val="1277793803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012455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시나리오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 정상 작동 중인 환경에서 사용자가 공유할 스케줄 정보를 선택하여 그룹의 친구들과 공유하고자 한다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사용자가 스케줄 정보와 공유할 친구들을 선택하고  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‘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공유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＇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버튼을 클릭할 경우 공유 권유 메시지가 친구들에게 전달 되고 상대방이 메시지를 확인 했을 시에는 스케줄 공유 메시지를 확인하였음을 알림메시지를 통해 전달한다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 그 친구들이 권유 승낙을 할 시에 공유할 스케줄 정보가 추가된다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스케줄 공유 승낙 버튼을 누르면 사용자 스케줄러에서 스케줄 공유가 시작되었음을 스케줄 공유자들에게 알린다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 스케줄 공유 거절 버튼을 누르면 스케줄 공유가 거절 되었음을 스케줄 공유를 신청한 사용자에게 메시지를 보낸다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기본적으로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3 way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-handshaking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을 이용하여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와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server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가 수신했음을 확인하는 기법을 사용한다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또한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패리티 기법을 이용하여 스케줄 공유 송수신이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100%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정확하게 전달하게 하고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패리티 오류가 일어나 재전송을 요청하는 횟수를 측정한다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5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718119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자극 </a:t>
                      </a:r>
                      <a:r>
                        <a:rPr lang="ko-KR" altLang="en-US" sz="7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유발원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(Source)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일반 사용자 중 스케줄 공유를 신청한 사람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54974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자극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(Stimulus)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사용자가 수행할 스케줄 정보와 공유할 친구들 선택하여 공유 버튼을 누름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61395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대상체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(Artifact)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어플리케이션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36449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환경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(Environment)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 작동 중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54246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응답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(Response)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스케줄 공유를 요청하는 메시지를 받은 또 다른 공유 사용자들이 공유 승낙 버튼을 누르면 공유 사용자들의 스케줄러에 자동 등록된다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700" b="1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83496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응답 측정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(Response Measure)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기본적으로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3 way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-handshaking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을 이용하여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와 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server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가 수신했음을 확인하는 기법을 사용한다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또한</a:t>
                      </a:r>
                      <a:endParaRPr lang="en-US" altLang="ko-KR" sz="700" b="1" kern="120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패리티 기법을 이용하여 스케줄 공유 송수신이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100%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정확하게 전달하게 하고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패리티 오류가 일어나 재전송을 요청하는 횟수를 측정한다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5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050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7536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167364"/>
              </p:ext>
            </p:extLst>
          </p:nvPr>
        </p:nvGraphicFramePr>
        <p:xfrm>
          <a:off x="116632" y="1004524"/>
          <a:ext cx="6480720" cy="37490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661723">
                  <a:extLst>
                    <a:ext uri="{9D8B030D-6E8A-4147-A177-3AD203B41FA5}">
                      <a16:colId xmlns:a16="http://schemas.microsoft.com/office/drawing/2014/main" val="2888264612"/>
                    </a:ext>
                  </a:extLst>
                </a:gridCol>
                <a:gridCol w="4818997">
                  <a:extLst>
                    <a:ext uri="{9D8B030D-6E8A-4147-A177-3AD203B41FA5}">
                      <a16:colId xmlns:a16="http://schemas.microsoft.com/office/drawing/2014/main" val="1277793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1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1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012455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시나리오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정상 작동 중인 환경이고</a:t>
                      </a:r>
                      <a:r>
                        <a:rPr lang="en-US" altLang="ko-KR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친구 리스트에 친구가 있는 상황에서 사용자가 그룹을 생성하려고 한다</a:t>
                      </a:r>
                      <a:r>
                        <a:rPr lang="en-US" altLang="ko-KR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사용자는 친구목록 리스트 화면을 통하여 그룹에 초대할  친구를 선택하고 그룹 추가 버튼을 눌러서 어플리케이션에게 그룹 추가 명령을 내린다</a:t>
                      </a:r>
                      <a:r>
                        <a:rPr lang="en-US" altLang="ko-KR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그룹 초대 메시지를 받은 각각의 사용자들은 웹 서버에 그룹 참여 여부에 대한 데이터를 보낸다</a:t>
                      </a:r>
                      <a:r>
                        <a:rPr lang="en-US" altLang="ko-KR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그리고 웹 서버는 그룹 초대에 응한 친구 목록을 그룹 데이터로 만들어서 </a:t>
                      </a:r>
                      <a:r>
                        <a:rPr lang="en-US" altLang="ko-KR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DB</a:t>
                      </a:r>
                      <a:r>
                        <a:rPr lang="ko-KR" altLang="en-US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서버로 전송한다</a:t>
                      </a:r>
                      <a:r>
                        <a:rPr lang="en-US" altLang="ko-KR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lang="ko-KR" altLang="en-US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 응답 측정은 각각의 사용자가 그룹 참여에 대한 응답을 서버로 보내고</a:t>
                      </a:r>
                      <a:r>
                        <a:rPr lang="en-US" altLang="ko-KR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서버가 그 응답을 </a:t>
                      </a:r>
                      <a:r>
                        <a:rPr lang="en-US" altLang="ko-KR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100%</a:t>
                      </a:r>
                      <a:r>
                        <a:rPr lang="ko-KR" altLang="en-US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 수신함을 측정한다</a:t>
                      </a:r>
                      <a:r>
                        <a:rPr lang="en-US" altLang="ko-KR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패리티 기법을 이용하여 그룹 참여에 대한 응답이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정확하게 전달하게 하고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패리티 오류가 일어나 재전송을 요청하는 횟수를 측정한다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718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자극 </a:t>
                      </a: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유발원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(Source)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그룹 추가 버튼을 누른 일반 사용자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549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자극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(Stimulus)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그룹 추가 버튼을 클릭하고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사용자가 그룹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 지을 친구들을 선택하고 그룹 초대 메시지를 보냄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613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대상체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(Artifact)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어플리케이션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364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환경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(Environment)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정상 작동 중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친구 리스트에 친구가 있는 경우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54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응답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(Response)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그룹 초대 메시지를 받은 각각의 사용자들은 웹 서버에 그룹 참여 여부에 대한 데이터를 보낸다</a:t>
                      </a:r>
                      <a:r>
                        <a:rPr lang="en-US" altLang="ko-KR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그리고 웹 서버는 그룹 초대에 응한 친구 목록을 그룹 데이터로 만들어서 </a:t>
                      </a:r>
                      <a:r>
                        <a:rPr lang="en-US" altLang="ko-KR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서버로 전송한다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83496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응답 측정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(Response Measure)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응답 측정은 각각의 사용자가 그룹 참여에 대한 응답을 서버로 보내고</a:t>
                      </a:r>
                      <a:r>
                        <a:rPr lang="en-US" altLang="ko-KR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서버가 그 응답을 </a:t>
                      </a:r>
                      <a:r>
                        <a:rPr lang="en-US" altLang="ko-KR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  <a:r>
                        <a:rPr lang="ko-KR" altLang="en-US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수신함을 측정한다</a:t>
                      </a:r>
                      <a:r>
                        <a:rPr lang="en-US" altLang="ko-KR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패리티 기법을 이용하여 그룹 참여에 대한 응답이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정확하게 전달하게 하고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패리티 오류가 일어나 재전송을 요청하는 횟수를 측정한다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8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05028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4200" y="750609"/>
            <a:ext cx="3524880" cy="253914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defRPr/>
            </a:pPr>
            <a:r>
              <a:rPr lang="ko-KR" altLang="en-US" sz="1050" b="1" dirty="0"/>
              <a:t>기능성 시나리오 </a:t>
            </a:r>
            <a:r>
              <a:rPr lang="en-US" altLang="ko-KR" sz="1050" b="1" dirty="0"/>
              <a:t>: 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그룹 생성 기능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379" y="440255"/>
            <a:ext cx="1563244" cy="31162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altLang="ko-KR" sz="1425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425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시나리오 작성</a:t>
            </a:r>
          </a:p>
        </p:txBody>
      </p:sp>
    </p:spTree>
    <p:extLst>
      <p:ext uri="{BB962C8B-B14F-4D97-AF65-F5344CB8AC3E}">
        <p14:creationId xmlns:p14="http://schemas.microsoft.com/office/powerpoint/2010/main" val="9482018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260436"/>
              </p:ext>
            </p:extLst>
          </p:nvPr>
        </p:nvGraphicFramePr>
        <p:xfrm>
          <a:off x="620688" y="1059582"/>
          <a:ext cx="5904656" cy="35407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514014">
                  <a:extLst>
                    <a:ext uri="{9D8B030D-6E8A-4147-A177-3AD203B41FA5}">
                      <a16:colId xmlns:a16="http://schemas.microsoft.com/office/drawing/2014/main" val="2888264612"/>
                    </a:ext>
                  </a:extLst>
                </a:gridCol>
                <a:gridCol w="4390642">
                  <a:extLst>
                    <a:ext uri="{9D8B030D-6E8A-4147-A177-3AD203B41FA5}">
                      <a16:colId xmlns:a16="http://schemas.microsoft.com/office/drawing/2014/main" val="1277793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012455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시나리오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서버가 정상적으로 작동하고 있는 환경에서 사용자가 회원가입 버튼을 누른다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중복된 주민등록번호가 없으면 신규회원가입이 가능한 자로 간주한다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절차에 맞게 필수입력요소를  입력하고 회원가입 등록버튼을 누르면 회원가입이 완료되고 회원가입완료 페이지를 불러온다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입력된 회원정보와 회원일련번호를  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DB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서버의 회원정보 테이블로 보내 저장한다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이때 패리티 비트 기법을 이용하여 잘못된 정보가 보내지면 재전송을 요청한다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DB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서버는 회원일련번호를 다시 사용자에게 보내고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저장된 회원일련번호 데이터와 비교하여 일치하면 회원가입이 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100% 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정확하게 되었다고 측정한다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 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18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자극 </a:t>
                      </a: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유발원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(Source)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회원가입을 하고자 하는 사용자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549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자극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(Stimulus)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필수 정보를 형식에 맞게 입력하고 회원가입 등록 버튼을 누른다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613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대상체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(Artifact)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어플리케이션 및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DB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서버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364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환경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(Environment)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 작동 중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사용자의 주민등록번호가 중복되지 않은 경우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54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응답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(Response)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회원가입완료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후 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DB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서버에 회원정보 전송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834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응답 측정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(Response Measure)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서버 회원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TABLE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에서 회원의 일련번호 정보와 로그인한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클라이언트의 회원번호 정보가 같으면 회원가입이 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100% 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정확하게 되었다고 측정한다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05028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20688" y="788164"/>
            <a:ext cx="41764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50" b="1" dirty="0"/>
              <a:t>기능성 시나리오 </a:t>
            </a:r>
            <a:r>
              <a:rPr lang="en-US" altLang="ko-KR" sz="1050" b="1" dirty="0"/>
              <a:t>: 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회원가입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200" y="440254"/>
            <a:ext cx="1537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시나리오 작성</a:t>
            </a:r>
          </a:p>
        </p:txBody>
      </p:sp>
    </p:spTree>
    <p:extLst>
      <p:ext uri="{BB962C8B-B14F-4D97-AF65-F5344CB8AC3E}">
        <p14:creationId xmlns:p14="http://schemas.microsoft.com/office/powerpoint/2010/main" val="32744031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468462"/>
              </p:ext>
            </p:extLst>
          </p:nvPr>
        </p:nvGraphicFramePr>
        <p:xfrm>
          <a:off x="624200" y="1131590"/>
          <a:ext cx="6045160" cy="3669268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531366">
                  <a:extLst>
                    <a:ext uri="{9D8B030D-6E8A-4147-A177-3AD203B41FA5}">
                      <a16:colId xmlns:a16="http://schemas.microsoft.com/office/drawing/2014/main" val="2888264612"/>
                    </a:ext>
                  </a:extLst>
                </a:gridCol>
                <a:gridCol w="4513794">
                  <a:extLst>
                    <a:ext uri="{9D8B030D-6E8A-4147-A177-3AD203B41FA5}">
                      <a16:colId xmlns:a16="http://schemas.microsoft.com/office/drawing/2014/main" val="1277793803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012455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시나리오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 작동 중인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환경에서 사용자가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약속 생성 버튼을 누르면 약속 생성 창이 화면에 호출된다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약속을 생성할 날짜들과 약속할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친구들을 선택하고 약속 사유를 텍스트로 적어 약속 메시지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보내기 버튼을 누른다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메시지를 받은 친구가 약속 동의 버튼을 누르면 친구의 스케줄러에도 약속이 생성된다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친구는 약속에 동의 혹은 거부했음과 그 사유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텍스트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를 서버에 보내고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다시 서버는 사용자에게 약속 결과를 보낸다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기본적으로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3 way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-handshaking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을 이용하여 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와  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server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가 수신했음을 확인하는 기법을 사용한다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패리티 기법을 이용하여 약속 기능 명령이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100%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정확하게 전달하게 한다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그리고 패리티 오류가 일어나 재전송을 요청하는 횟수를 응답측정으로 한다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181190"/>
                  </a:ext>
                </a:extLst>
              </a:tr>
              <a:tr h="4104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자극 </a:t>
                      </a: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유발원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(Source)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약속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기능을 이용하고자 하는 사용자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549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자극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(Stimulus)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약속 생성 창을 누른 후 약속 메시지 보내기 버튼을 누른다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613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대상체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(Artifact)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어플리케이션 및 서버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364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환경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(Environment)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 작동 중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54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응답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(Response)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친구의 스케줄러에 약속이 생성되고 승낙 메시지를 보내거나 혹은 거절 메시지를 보낸다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83496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응답 측정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(Response Measure)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기본적으로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 way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-handshaking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을 이용하여 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client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와 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server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가 메시지를 수신했음을 확인하는 기법을 사용한다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패리티 기법을 이용하여 약속 기능 명령이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100%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정확하게 전달하게 하고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패리티 오류가 일어나 재전송을 요청하는 횟수를 측정한다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05028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4200" y="843558"/>
            <a:ext cx="32368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50" b="1" dirty="0"/>
              <a:t>기능성 시나리오 </a:t>
            </a:r>
            <a:r>
              <a:rPr lang="en-US" altLang="ko-KR" sz="1050" b="1" dirty="0"/>
              <a:t>: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약속 기능 시나리오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200" y="440254"/>
            <a:ext cx="1537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시나리오 작성</a:t>
            </a:r>
          </a:p>
        </p:txBody>
      </p:sp>
    </p:spTree>
    <p:extLst>
      <p:ext uri="{BB962C8B-B14F-4D97-AF65-F5344CB8AC3E}">
        <p14:creationId xmlns:p14="http://schemas.microsoft.com/office/powerpoint/2010/main" val="26457106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430694"/>
              </p:ext>
            </p:extLst>
          </p:nvPr>
        </p:nvGraphicFramePr>
        <p:xfrm>
          <a:off x="624200" y="1232198"/>
          <a:ext cx="5757128" cy="296813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220624">
                  <a:extLst>
                    <a:ext uri="{9D8B030D-6E8A-4147-A177-3AD203B41FA5}">
                      <a16:colId xmlns:a16="http://schemas.microsoft.com/office/drawing/2014/main" val="2888264612"/>
                    </a:ext>
                  </a:extLst>
                </a:gridCol>
                <a:gridCol w="4536504">
                  <a:extLst>
                    <a:ext uri="{9D8B030D-6E8A-4147-A177-3AD203B41FA5}">
                      <a16:colId xmlns:a16="http://schemas.microsoft.com/office/drawing/2014/main" val="1277793803"/>
                    </a:ext>
                  </a:extLst>
                </a:gridCol>
              </a:tblGrid>
              <a:tr h="25541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012455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시나리오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향후 유지보수성 개발 프로젝트에서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어플리케이션에서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사용할 수 있는 상품 판매 서비스 기능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선물하기 기능을 추가 개발하기로 한다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추가 개발 시에  컴포넌트 단위의 개발을 추진하여 이전 프로그램에 영향을 최소화 한다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또한 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Thin client – Fat Server 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방식으로 구축하여 업데이트 시 비용적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돈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시간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)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인 측면에서 아낄 수 있게 한다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응답 측정은 유지 </a:t>
                      </a:r>
                      <a:r>
                        <a:rPr lang="ko-KR" altLang="en-US" sz="800" b="1" kern="120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보수시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 시간과 돈이 얼만큼 드는지를 측정한다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18119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자극 </a:t>
                      </a: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유발원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(Source)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개발자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54974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자극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(Stimulus)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새로운 형태의 상품 판매 서비스 기능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선물하기 기능을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 추가한다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613959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대상체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(Artifact)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웹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서버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36449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환경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(Environment)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정상 작동 중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54246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응답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(Response)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컴포넌트 단위의 개발을 추진하여 상품 판매 서비스 기능과 선물하기 기능을 추가하여 업데이트를 한다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또한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Thin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 Client – Fat Server 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방식을 이용한다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83496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응답 측정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맑은 고딕" pitchFamily="50" charset="-127"/>
                          <a:cs typeface="+mn-cs"/>
                        </a:rPr>
                        <a:t>(Response Measure)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유지 </a:t>
                      </a:r>
                      <a:r>
                        <a:rPr lang="ko-KR" altLang="en-US" sz="800" b="1" kern="120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보수시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시간과 돈이 얼만큼 드는지를 측정한다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05028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4200" y="843558"/>
            <a:ext cx="56166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유지보수성 시나리오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기능 보강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추가적인 상품 판매 서비스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선물하기 기능을 추가한다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200" y="440254"/>
            <a:ext cx="1537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시나리오 작성</a:t>
            </a:r>
          </a:p>
        </p:txBody>
      </p:sp>
    </p:spTree>
    <p:extLst>
      <p:ext uri="{BB962C8B-B14F-4D97-AF65-F5344CB8AC3E}">
        <p14:creationId xmlns:p14="http://schemas.microsoft.com/office/powerpoint/2010/main" val="2698698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0688" y="689487"/>
            <a:ext cx="1964101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1. </a:t>
            </a:r>
            <a:r>
              <a:rPr lang="ko-KR" altLang="en-US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비즈니스 정의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20688" y="1005576"/>
            <a:ext cx="107975" cy="277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600260" y="1005576"/>
            <a:ext cx="3658129" cy="2546084"/>
            <a:chOff x="2133680" y="483518"/>
            <a:chExt cx="4877505" cy="3394778"/>
          </a:xfrm>
        </p:grpSpPr>
        <p:sp>
          <p:nvSpPr>
            <p:cNvPr id="13" name="타원 12"/>
            <p:cNvSpPr/>
            <p:nvPr/>
          </p:nvSpPr>
          <p:spPr>
            <a:xfrm>
              <a:off x="3627185" y="483518"/>
              <a:ext cx="3384000" cy="3384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altLang="ko-KR" sz="150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en-US" altLang="ko-KR" sz="150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en-US" altLang="ko-KR" sz="150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en-US" altLang="ko-KR" sz="150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en-US" altLang="ko-KR" sz="150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en-US" altLang="ko-KR" sz="150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en-US" altLang="ko-KR" sz="150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en-US" altLang="ko-KR" sz="15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2133680" y="494296"/>
              <a:ext cx="3384000" cy="3384000"/>
            </a:xfrm>
            <a:prstGeom prst="ellipse">
              <a:avLst/>
            </a:prstGeom>
            <a:solidFill>
              <a:srgbClr val="E00868">
                <a:alpha val="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altLang="ko-KR" sz="150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en-US" altLang="ko-KR" sz="150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en-US" altLang="ko-KR" sz="150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en-US" altLang="ko-KR" sz="150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en-US" altLang="ko-KR" sz="150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en-US" altLang="ko-KR" sz="150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en-US" altLang="ko-KR" sz="150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en-US" altLang="ko-KR" sz="1500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6492"/>
            <a:stretch/>
          </p:blipFill>
          <p:spPr>
            <a:xfrm>
              <a:off x="3838811" y="1460456"/>
              <a:ext cx="1466380" cy="1372588"/>
            </a:xfrm>
            <a:prstGeom prst="rect">
              <a:avLst/>
            </a:prstGeom>
          </p:spPr>
        </p:pic>
        <p:pic>
          <p:nvPicPr>
            <p:cNvPr id="34" name="Picture 11" descr="https://encrypted-tbn2.gstatic.com/images?q=tbn:ANd9GcQQA2RLxJdqmhveQI2mPYM2lJhbwmW_6TSvPnK5Tva3mmyUGN_F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63" r="77132" b="17157"/>
            <a:stretch/>
          </p:blipFill>
          <p:spPr bwMode="auto">
            <a:xfrm>
              <a:off x="5899194" y="1779662"/>
              <a:ext cx="617022" cy="533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 descr="Spring desktop calendar variant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2176" y="1875351"/>
              <a:ext cx="576064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1131590"/>
              <a:ext cx="432048" cy="432048"/>
            </a:xfrm>
            <a:prstGeom prst="roundRect">
              <a:avLst>
                <a:gd name="adj" fmla="val 613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823363" y="3147813"/>
              <a:ext cx="130813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Scheduler</a:t>
              </a:r>
              <a:endParaRPr lang="ko-KR" altLang="en-US" sz="13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30294" y="3179247"/>
              <a:ext cx="67582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SNS</a:t>
              </a:r>
              <a:endParaRPr lang="ko-KR" altLang="en-US" sz="13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029" name="Picture 5" descr="https://lh3.ggpht.com/nn0_2f2yehKR7fnMIZ0XrSWbC5Q0VPP7vNmLMV7ndNFinClynZRO4RBTGfbjVOs1fyA=w300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779" y="2524096"/>
              <a:ext cx="551710" cy="551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자유형 26"/>
            <p:cNvSpPr/>
            <p:nvPr/>
          </p:nvSpPr>
          <p:spPr>
            <a:xfrm>
              <a:off x="3617856" y="662373"/>
              <a:ext cx="1912247" cy="3043619"/>
            </a:xfrm>
            <a:custGeom>
              <a:avLst/>
              <a:gdLst>
                <a:gd name="connsiteX0" fmla="*/ 961550 w 1912247"/>
                <a:gd name="connsiteY0" fmla="*/ 0 h 3043620"/>
                <a:gd name="connsiteX1" fmla="*/ 1026755 w 1912247"/>
                <a:gd name="connsiteY1" fmla="*/ 31411 h 3043620"/>
                <a:gd name="connsiteX2" fmla="*/ 1912247 w 1912247"/>
                <a:gd name="connsiteY2" fmla="*/ 1519196 h 3043620"/>
                <a:gd name="connsiteX3" fmla="*/ 1026755 w 1912247"/>
                <a:gd name="connsiteY3" fmla="*/ 3006981 h 3043620"/>
                <a:gd name="connsiteX4" fmla="*/ 950697 w 1912247"/>
                <a:gd name="connsiteY4" fmla="*/ 3043620 h 3043620"/>
                <a:gd name="connsiteX5" fmla="*/ 885493 w 1912247"/>
                <a:gd name="connsiteY5" fmla="*/ 3012209 h 3043620"/>
                <a:gd name="connsiteX6" fmla="*/ 0 w 1912247"/>
                <a:gd name="connsiteY6" fmla="*/ 1524424 h 3043620"/>
                <a:gd name="connsiteX7" fmla="*/ 885493 w 1912247"/>
                <a:gd name="connsiteY7" fmla="*/ 36639 h 30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2247" h="3043620">
                  <a:moveTo>
                    <a:pt x="961550" y="0"/>
                  </a:moveTo>
                  <a:lnTo>
                    <a:pt x="1026755" y="31411"/>
                  </a:lnTo>
                  <a:cubicBezTo>
                    <a:pt x="1554194" y="317933"/>
                    <a:pt x="1912247" y="876751"/>
                    <a:pt x="1912247" y="1519196"/>
                  </a:cubicBezTo>
                  <a:cubicBezTo>
                    <a:pt x="1912247" y="2161642"/>
                    <a:pt x="1554194" y="2720459"/>
                    <a:pt x="1026755" y="3006981"/>
                  </a:cubicBezTo>
                  <a:lnTo>
                    <a:pt x="950697" y="3043620"/>
                  </a:lnTo>
                  <a:lnTo>
                    <a:pt x="885493" y="3012209"/>
                  </a:lnTo>
                  <a:cubicBezTo>
                    <a:pt x="358053" y="2725687"/>
                    <a:pt x="0" y="2166870"/>
                    <a:pt x="0" y="1524424"/>
                  </a:cubicBezTo>
                  <a:cubicBezTo>
                    <a:pt x="0" y="881979"/>
                    <a:pt x="358053" y="323161"/>
                    <a:pt x="885493" y="36639"/>
                  </a:cubicBezTo>
                  <a:close/>
                </a:path>
              </a:pathLst>
            </a:custGeom>
            <a:solidFill>
              <a:srgbClr val="FF99FF">
                <a:alpha val="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rgbClr val="FE6E6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34988" y="3796331"/>
            <a:ext cx="5616624" cy="711269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‘Schetch612’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SNS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와 스케줄러의 기능을 통합한  어플리케이션이다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0"/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 어플리케이션은 개인의 일정 관리뿐만 아니라 기존에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Private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했던 용도에서 벗어나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lvl="0"/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타인과  일정을 공유할 수 있고 그룹의 일정을 효율적이게 관리할 수 있습니다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그리고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SNS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기능을 겸비해 더욱더 풍성한 컨텐츠를 제공합니다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1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08847" y="407112"/>
            <a:ext cx="716863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423072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716346"/>
              </p:ext>
            </p:extLst>
          </p:nvPr>
        </p:nvGraphicFramePr>
        <p:xfrm>
          <a:off x="624200" y="1131590"/>
          <a:ext cx="5757128" cy="3369548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888264612"/>
                    </a:ext>
                  </a:extLst>
                </a:gridCol>
                <a:gridCol w="4316968">
                  <a:extLst>
                    <a:ext uri="{9D8B030D-6E8A-4147-A177-3AD203B41FA5}">
                      <a16:colId xmlns:a16="http://schemas.microsoft.com/office/drawing/2014/main" val="1277793803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012455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시나리오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어플리케이션 동작 중 메인 서버가 예기치 않게 다운 됬을 때를 대비하여 실시간 백업을 하는 백업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서버를 구성한다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이때 백업 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서버가 메인 서버에게 일정 주기로 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Ping 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신호를 보내 실시간 모니터링하고 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메인 서버가 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Echo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를 보내오지 않으면 장애가 발생한 것으로 본다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이때 서버 점검 공지사항을 띄우고 메인 서버를 </a:t>
                      </a:r>
                      <a:r>
                        <a:rPr lang="ko-KR" altLang="en-US" sz="800" b="1" kern="120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리부팅시킨다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그리고 백업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서버는 메인 서버가 정상적으로 서비스를 제공하게 하기 위해서 메인 서버의 장애를 복구시킨다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endParaRPr lang="en-US" altLang="ko-KR" sz="800" b="1" kern="120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837181190"/>
                  </a:ext>
                </a:extLst>
              </a:tr>
              <a:tr h="4104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자극 </a:t>
                      </a: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유발원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(Source)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백업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서버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4148549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자극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(Stimulus)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백업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서버가 메인 서버에게 일정 주기로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Ping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신호 요청을 했을 시에 메인 서버가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Echo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를 보내오지 않았을 때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2809613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대상체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(Artifact)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메인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서버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968364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환경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(Environment)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메인 서버에 문제가 발생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67054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응답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(Response)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서버점검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공지사항을 올리고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메인서버를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리부팅한다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백업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서버에서 메인 서버의 장애를 수정한다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906834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응답 측정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(Response Measure)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예상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RTO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(30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~1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안에 </a:t>
                      </a: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리부팅과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장애 복구를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100%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완료한다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30005028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4200" y="843558"/>
            <a:ext cx="52530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가용성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시나리오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200" y="440254"/>
            <a:ext cx="1537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시나리오 작성</a:t>
            </a:r>
          </a:p>
        </p:txBody>
      </p:sp>
    </p:spTree>
    <p:extLst>
      <p:ext uri="{BB962C8B-B14F-4D97-AF65-F5344CB8AC3E}">
        <p14:creationId xmlns:p14="http://schemas.microsoft.com/office/powerpoint/2010/main" val="9883442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78005" y="3289004"/>
            <a:ext cx="3016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| SNS</a:t>
            </a:r>
            <a:r>
              <a:rPr lang="ko-KR" altLang="en-US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기반의 스케줄러 어플리케이션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74695" y="3271870"/>
            <a:ext cx="5004188" cy="105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029960" y="3271870"/>
            <a:ext cx="1341986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674694" y="1446882"/>
            <a:ext cx="5697252" cy="219291"/>
            <a:chOff x="899592" y="1298836"/>
            <a:chExt cx="7596336" cy="292388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824810" y="1574524"/>
              <a:ext cx="6671118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899592" y="1574524"/>
              <a:ext cx="1789314" cy="0"/>
            </a:xfrm>
            <a:prstGeom prst="line">
              <a:avLst/>
            </a:prstGeom>
            <a:ln w="57150">
              <a:solidFill>
                <a:srgbClr val="E00868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03447" y="1298836"/>
              <a:ext cx="169361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25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Contents</a:t>
              </a:r>
              <a:endParaRPr lang="ko-KR" altLang="en-US" sz="8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1365418" y="2216490"/>
            <a:ext cx="1178294" cy="749782"/>
            <a:chOff x="1972309" y="2001089"/>
            <a:chExt cx="1325383" cy="999712"/>
          </a:xfrm>
        </p:grpSpPr>
        <p:sp>
          <p:nvSpPr>
            <p:cNvPr id="27" name="TextBox 26"/>
            <p:cNvSpPr txBox="1"/>
            <p:nvPr/>
          </p:nvSpPr>
          <p:spPr>
            <a:xfrm>
              <a:off x="2343689" y="2001089"/>
              <a:ext cx="94819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10X10" panose="020D0604000000000000" pitchFamily="50" charset="-127"/>
                  <a:ea typeface="10X10" panose="020D0604000000000000" pitchFamily="50" charset="-127"/>
                </a:rPr>
                <a:t>5&amp;6</a:t>
              </a:r>
              <a:endParaRPr lang="ko-KR" altLang="en-US" sz="13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72309" y="2508357"/>
              <a:ext cx="1325383" cy="492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</a:rPr>
                <a:t>시나리오</a:t>
              </a:r>
              <a:endPara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endParaRPr>
            </a:p>
            <a:p>
              <a:pPr algn="ctr"/>
              <a:r>
                <a:rPr lang="ko-KR" altLang="en-US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</a:rPr>
                <a:t> 우선순위 및 정제</a:t>
              </a: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2482821" y="2339823"/>
              <a:ext cx="27140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직사각형 29"/>
          <p:cNvSpPr/>
          <p:nvPr/>
        </p:nvSpPr>
        <p:spPr>
          <a:xfrm>
            <a:off x="3717032" y="2027206"/>
            <a:ext cx="3429000" cy="9787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5.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시나리오 우선순위</a:t>
            </a: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6.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시나리오 정제</a:t>
            </a: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6.1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우선순위 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1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위 품목</a:t>
            </a:r>
          </a:p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6.2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우선순위 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2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위 품목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56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5983" y="267494"/>
            <a:ext cx="2143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</a:rPr>
              <a:t>5.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</a:rPr>
              <a:t>시나리오 우선순위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875959"/>
              </p:ext>
            </p:extLst>
          </p:nvPr>
        </p:nvGraphicFramePr>
        <p:xfrm>
          <a:off x="404664" y="771550"/>
          <a:ext cx="5886656" cy="289143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35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9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37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51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51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13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2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KT&amp;G 상상본문 M" panose="02000300000000000000" pitchFamily="2" charset="-127"/>
                          <a:ea typeface="KT&amp;G 상상본문 M" panose="02000300000000000000" pitchFamily="2" charset="-127"/>
                        </a:rPr>
                        <a:t>기호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T&amp;G 상상본문 M" panose="02000300000000000000" pitchFamily="2" charset="-127"/>
                        <a:ea typeface="KT&amp;G 상상본문 M" panose="02000300000000000000" pitchFamily="2" charset="-127"/>
                      </a:endParaRPr>
                    </a:p>
                  </a:txBody>
                  <a:tcPr marL="4637" marR="4637" marT="4637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KT&amp;G 상상본문 M" panose="02000300000000000000" pitchFamily="2" charset="-127"/>
                          <a:ea typeface="KT&amp;G 상상본문 M" panose="02000300000000000000" pitchFamily="2" charset="-127"/>
                        </a:rPr>
                        <a:t>관련 품질 속성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KT&amp;G 상상본문 M" panose="02000300000000000000" pitchFamily="2" charset="-127"/>
                        <a:ea typeface="KT&amp;G 상상본문 M" panose="02000300000000000000" pitchFamily="2" charset="-127"/>
                      </a:endParaRPr>
                    </a:p>
                  </a:txBody>
                  <a:tcPr marL="4637" marR="4637" marT="4637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KT&amp;G 상상본문 M" panose="02000300000000000000" pitchFamily="2" charset="-127"/>
                          <a:ea typeface="KT&amp;G 상상본문 M" panose="02000300000000000000" pitchFamily="2" charset="-127"/>
                        </a:rPr>
                        <a:t>기능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T&amp;G 상상본문 M" panose="02000300000000000000" pitchFamily="2" charset="-127"/>
                        <a:ea typeface="KT&amp;G 상상본문 M" panose="02000300000000000000" pitchFamily="2" charset="-127"/>
                      </a:endParaRPr>
                    </a:p>
                  </a:txBody>
                  <a:tcPr marL="4637" marR="4637" marT="4637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KT&amp;G 상상본문 M" panose="02000300000000000000" pitchFamily="2" charset="-127"/>
                          <a:ea typeface="KT&amp;G 상상본문 M" panose="02000300000000000000" pitchFamily="2" charset="-127"/>
                        </a:rPr>
                        <a:t>내용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T&amp;G 상상본문 M" panose="02000300000000000000" pitchFamily="2" charset="-127"/>
                        <a:ea typeface="KT&amp;G 상상본문 M" panose="02000300000000000000" pitchFamily="2" charset="-127"/>
                      </a:endParaRPr>
                    </a:p>
                  </a:txBody>
                  <a:tcPr marL="4637" marR="4637" marT="4637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KT&amp;G 상상본문 M" panose="02000300000000000000" pitchFamily="2" charset="-127"/>
                          <a:ea typeface="KT&amp;G 상상본문 M" panose="02000300000000000000" pitchFamily="2" charset="-127"/>
                        </a:rPr>
                        <a:t>중요성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T&amp;G 상상본문 M" panose="02000300000000000000" pitchFamily="2" charset="-127"/>
                        <a:ea typeface="KT&amp;G 상상본문 M" panose="02000300000000000000" pitchFamily="2" charset="-127"/>
                      </a:endParaRPr>
                    </a:p>
                  </a:txBody>
                  <a:tcPr marL="4637" marR="4637" marT="4637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KT&amp;G 상상본문 M" panose="02000300000000000000" pitchFamily="2" charset="-127"/>
                          <a:ea typeface="KT&amp;G 상상본문 M" panose="02000300000000000000" pitchFamily="2" charset="-127"/>
                        </a:rPr>
                        <a:t>구현성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T&amp;G 상상본문 M" panose="02000300000000000000" pitchFamily="2" charset="-127"/>
                        <a:ea typeface="KT&amp;G 상상본문 M" panose="02000300000000000000" pitchFamily="2" charset="-127"/>
                      </a:endParaRPr>
                    </a:p>
                  </a:txBody>
                  <a:tcPr marL="4637" marR="4637" marT="4637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KT&amp;G 상상본문 M" panose="02000300000000000000" pitchFamily="2" charset="-127"/>
                          <a:ea typeface="KT&amp;G 상상본문 M" panose="02000300000000000000" pitchFamily="2" charset="-127"/>
                        </a:rPr>
                        <a:t>합계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T&amp;G 상상본문 M" panose="02000300000000000000" pitchFamily="2" charset="-127"/>
                        <a:ea typeface="KT&amp;G 상상본문 M" panose="02000300000000000000" pitchFamily="2" charset="-127"/>
                      </a:endParaRPr>
                    </a:p>
                  </a:txBody>
                  <a:tcPr marL="4637" marR="4637" marT="4637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71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S1</a:t>
                      </a:r>
                    </a:p>
                  </a:txBody>
                  <a:tcPr marL="4637" marR="4637" marT="4637" marB="0" anchor="ctr"/>
                </a:tc>
                <a:tc rowSpan="4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기능성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(QA1)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637" marR="4637" marT="4637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스케줄 공유</a:t>
                      </a:r>
                    </a:p>
                    <a:p>
                      <a:pPr marL="0" algn="ctr" defTabSz="914400" rtl="0" eaLnBrk="1" fontAlgn="ctr" latinLnBrk="1" hangingPunct="1"/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637" marR="4637" marT="463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정상 작동 중인 환경에서 사용자가  공유할 스케줄 정보를 선택하여 그룹의 친구들과 공유하고자 한다</a:t>
                      </a:r>
                      <a:r>
                        <a:rPr kumimoji="0" lang="en-US" altLang="ko-KR" sz="6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6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사용자가 스케줄 정보를 공유할 친구들을 선택하고  </a:t>
                      </a:r>
                      <a:r>
                        <a:rPr kumimoji="0" lang="en-US" altLang="ko-KR" sz="6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‘</a:t>
                      </a:r>
                      <a:r>
                        <a:rPr kumimoji="0" lang="ko-KR" altLang="en-US" sz="6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공유</a:t>
                      </a:r>
                      <a:r>
                        <a:rPr kumimoji="0" lang="en-US" altLang="ko-KR" sz="6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＇</a:t>
                      </a:r>
                      <a:r>
                        <a:rPr kumimoji="0" lang="ko-KR" altLang="en-US" sz="6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버튼을 클릭할 경우 공유 권유 메시지가 친구들에게 전달 된다</a:t>
                      </a:r>
                      <a:r>
                        <a:rPr kumimoji="0" lang="en-US" altLang="ko-KR" sz="6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6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그 친구들이 권유 승낙을 할 시에 공유할 스케줄 정보가 추가된다</a:t>
                      </a:r>
                      <a:r>
                        <a:rPr kumimoji="0" lang="en-US" altLang="ko-KR" sz="6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6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공유</a:t>
                      </a:r>
                      <a:r>
                        <a:rPr kumimoji="0" lang="en-US" altLang="ko-KR" sz="6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6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승낙 버튼을 여러 번 눌러도 단 한번의 데이터 처리를 하도록 한다</a:t>
                      </a:r>
                      <a:r>
                        <a:rPr kumimoji="0" lang="en-US" altLang="ko-KR" sz="6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6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637" marR="4637" marT="4637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45</a:t>
                      </a:r>
                    </a:p>
                  </a:txBody>
                  <a:tcPr marL="4637" marR="4637" marT="4637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45</a:t>
                      </a:r>
                    </a:p>
                  </a:txBody>
                  <a:tcPr marL="4637" marR="4637" marT="4637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90</a:t>
                      </a:r>
                    </a:p>
                  </a:txBody>
                  <a:tcPr marL="4637" marR="4637" marT="4637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71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S2</a:t>
                      </a:r>
                    </a:p>
                  </a:txBody>
                  <a:tcPr marL="4637" marR="4637" marT="4637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그룹 생성 기능</a:t>
                      </a:r>
                    </a:p>
                    <a:p>
                      <a:pPr marL="0" algn="ctr" defTabSz="914400" rtl="0" eaLnBrk="1" fontAlgn="ctr" latinLnBrk="1" hangingPunct="1"/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637" marR="4637" marT="4637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정상 작동 중이고</a:t>
                      </a:r>
                      <a:r>
                        <a:rPr lang="en-US" altLang="ko-KR" sz="6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6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친구 리스트에 친구가 있는 상황에서 사용자가 그룹 추가 버튼을 클릭하고</a:t>
                      </a:r>
                      <a:r>
                        <a:rPr lang="en-US" altLang="ko-KR" sz="6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6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그룹에 초대할 친구들을 선택한 다음 초대 버튼을 누르면</a:t>
                      </a:r>
                      <a:r>
                        <a:rPr lang="en-US" altLang="ko-KR" sz="6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6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초대 메시지를 초대할 친구들에게 발송한다</a:t>
                      </a:r>
                      <a:r>
                        <a:rPr lang="en-US" altLang="ko-KR" sz="6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6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 메시지를 받은 사용자들이 초대 </a:t>
                      </a:r>
                      <a:r>
                        <a:rPr lang="en-US" altLang="ko-KR" sz="6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6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승낙</a:t>
                      </a:r>
                      <a:r>
                        <a:rPr lang="en-US" altLang="ko-KR" sz="6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6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거부</a:t>
                      </a:r>
                      <a:r>
                        <a:rPr lang="en-US" altLang="ko-KR" sz="6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6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버튼 중에서 승낙을 누르면 승낙한 사람들끼리 그룹이 생성된다</a:t>
                      </a:r>
                      <a:r>
                        <a:rPr lang="en-US" altLang="ko-KR" sz="6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6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 초대 승낙</a:t>
                      </a:r>
                      <a:r>
                        <a:rPr lang="en-US" altLang="ko-KR" sz="6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6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거부 버튼을 여러 번 눌러도 한번만 입력된 것으로 인식하게 한다</a:t>
                      </a:r>
                      <a:r>
                        <a:rPr lang="en-US" altLang="ko-KR" sz="6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600" b="1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L="4637" marR="4637" marT="4637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27</a:t>
                      </a:r>
                    </a:p>
                  </a:txBody>
                  <a:tcPr marL="4637" marR="4637" marT="4637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27</a:t>
                      </a:r>
                    </a:p>
                  </a:txBody>
                  <a:tcPr marL="4637" marR="4637" marT="4637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54</a:t>
                      </a:r>
                    </a:p>
                  </a:txBody>
                  <a:tcPr marL="4637" marR="4637" marT="4637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327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S3</a:t>
                      </a:r>
                    </a:p>
                  </a:txBody>
                  <a:tcPr marL="4637" marR="4637" marT="4637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회원가입 </a:t>
                      </a:r>
                    </a:p>
                    <a:p>
                      <a:pPr marL="0" algn="ctr" defTabSz="914400" rtl="0" eaLnBrk="1" fontAlgn="ctr" latinLnBrk="1" hangingPunct="1"/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637" marR="4637" marT="4637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서버가 정상적으로 작동하고 있는 환경에서 사용자가 회원가입 버튼을 누른다</a:t>
                      </a:r>
                      <a:r>
                        <a:rPr lang="en-US" altLang="ko-KR" sz="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중복된 주민등록번호가 없으면 신규회원가입이 가능한 자로 간주한다</a:t>
                      </a:r>
                      <a:r>
                        <a:rPr lang="en-US" altLang="ko-KR" sz="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절차에 맞게 필수입력요소를  입력하고 회원가입 등록버튼을 누르면 회원가입이 완료되고 회원가입완료 페이지를 불러온다</a:t>
                      </a:r>
                      <a:r>
                        <a:rPr lang="en-US" altLang="ko-KR" sz="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입력된 회원정보는 </a:t>
                      </a:r>
                      <a:r>
                        <a:rPr lang="en-US" altLang="ko-KR" sz="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서버의 회원정보 테이블로 보내 저장한다</a:t>
                      </a:r>
                      <a:r>
                        <a:rPr lang="en-US" altLang="ko-KR" sz="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L="4637" marR="4637" marT="4637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15</a:t>
                      </a:r>
                    </a:p>
                  </a:txBody>
                  <a:tcPr marL="4637" marR="4637" marT="4637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15</a:t>
                      </a:r>
                    </a:p>
                  </a:txBody>
                  <a:tcPr marL="4637" marR="4637" marT="4637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30</a:t>
                      </a:r>
                    </a:p>
                  </a:txBody>
                  <a:tcPr marL="4637" marR="4637" marT="4637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615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S4</a:t>
                      </a:r>
                    </a:p>
                  </a:txBody>
                  <a:tcPr marL="4637" marR="4637" marT="4637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약속기능</a:t>
                      </a:r>
                    </a:p>
                  </a:txBody>
                  <a:tcPr marL="4637" marR="4637" marT="4637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정상 작동 중인 환경에서 사용자가</a:t>
                      </a:r>
                      <a:r>
                        <a:rPr lang="ko-KR" altLang="en-US" sz="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약속 생성 버튼을 누르면 약속 생성 창이 화면에 호출된다</a:t>
                      </a:r>
                      <a:r>
                        <a:rPr lang="en-US" altLang="ko-KR" sz="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약속을 생성할 날짜들과 약속할 </a:t>
                      </a:r>
                      <a:r>
                        <a:rPr lang="ko-KR" altLang="en-US" sz="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친구들을 선택하고 약속 사유를 텍스트로 적어 약속 메시지</a:t>
                      </a:r>
                      <a:r>
                        <a:rPr lang="ko-KR" altLang="en-US" sz="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보내기 버튼을 누른다</a:t>
                      </a:r>
                      <a:r>
                        <a:rPr lang="en-US" altLang="ko-KR" sz="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메시지를 받은 친구가 약속 동의 버튼을 누르면 친구의 스케줄러에도 약속이 생성된다</a:t>
                      </a:r>
                      <a:r>
                        <a:rPr lang="en-US" altLang="ko-KR" sz="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친구는 약속에 동의 혹은 거부했음과 그 사유</a:t>
                      </a:r>
                      <a:r>
                        <a:rPr lang="en-US" altLang="ko-KR" sz="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텍스트</a:t>
                      </a:r>
                      <a:r>
                        <a:rPr lang="en-US" altLang="ko-KR" sz="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를 서버에 보내고</a:t>
                      </a:r>
                      <a:r>
                        <a:rPr lang="en-US" altLang="ko-KR" sz="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다시 서버는 사용자에게 약속 결과를 보낸다</a:t>
                      </a:r>
                      <a:r>
                        <a:rPr lang="en-US" altLang="ko-KR" sz="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endParaRPr lang="ko-KR" altLang="en-US" sz="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ctr" latinLnBrk="1" hangingPunct="1"/>
                      <a:endParaRPr lang="en-US" altLang="ko-KR" sz="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637" marR="4637" marT="4637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39</a:t>
                      </a:r>
                    </a:p>
                  </a:txBody>
                  <a:tcPr marL="4637" marR="4637" marT="4637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33</a:t>
                      </a:r>
                    </a:p>
                  </a:txBody>
                  <a:tcPr marL="4637" marR="4637" marT="4637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72</a:t>
                      </a:r>
                    </a:p>
                  </a:txBody>
                  <a:tcPr marL="4637" marR="4637" marT="4637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84110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005120"/>
              </p:ext>
            </p:extLst>
          </p:nvPr>
        </p:nvGraphicFramePr>
        <p:xfrm>
          <a:off x="156292" y="732092"/>
          <a:ext cx="6669360" cy="191166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68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20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00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6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47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551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기호</a:t>
                      </a:r>
                    </a:p>
                  </a:txBody>
                  <a:tcPr marL="4637" marR="4637" marT="4637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관련 품질 속성</a:t>
                      </a:r>
                    </a:p>
                  </a:txBody>
                  <a:tcPr marL="4637" marR="4637" marT="4637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기능</a:t>
                      </a:r>
                    </a:p>
                  </a:txBody>
                  <a:tcPr marL="4637" marR="4637" marT="4637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내용</a:t>
                      </a:r>
                    </a:p>
                  </a:txBody>
                  <a:tcPr marL="4637" marR="4637" marT="4637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중요성</a:t>
                      </a:r>
                    </a:p>
                  </a:txBody>
                  <a:tcPr marL="4637" marR="4637" marT="4637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구현성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637" marR="4637" marT="4637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합계</a:t>
                      </a:r>
                    </a:p>
                  </a:txBody>
                  <a:tcPr marL="4637" marR="4637" marT="4637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999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S5</a:t>
                      </a:r>
                    </a:p>
                  </a:txBody>
                  <a:tcPr marL="4637" marR="4637" marT="4637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유지보수성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(QA3)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endParaRPr 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637" marR="4637" marT="463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향후 유지보수성 개발 프로젝트에서 비즈니스 수익 창출을 극대화하기 위해 </a:t>
                      </a:r>
                      <a:endParaRPr lang="en-US" altLang="ko-KR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제휴</a:t>
                      </a:r>
                      <a:r>
                        <a:rPr lang="ko-KR" altLang="en-US" sz="800" b="1" kern="120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사</a:t>
                      </a: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들의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요구를 수용하여 어플리케이션에서 사용할 수 있는 상품 판매 서비스 기능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선물하기 기능을 개발하여 추가한다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또한 컴포넌트 단위의 개발로 이전 프로그램에 영향을 최소화 하도록 한다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algn="l" defTabSz="914400" rtl="0" eaLnBrk="1" latinLnBrk="1" hangingPunct="1"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637" marR="4637" marT="463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향후 유지보수성 개발 프로젝트에서 비즈니스 수익 창출을 극대화하기 위해 </a:t>
                      </a: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제휴</a:t>
                      </a:r>
                      <a:r>
                        <a:rPr lang="ko-KR" altLang="en-US" sz="800" b="1" kern="120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사</a:t>
                      </a: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들의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요구를 수용하여 어플리케이션에서 사용할 수 있는 상품 판매 서비스 기능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선물하기 기능을 개발하여 추가한다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또한 컴포넌트 단위의 개발로 이전 프로그램에 영향을 최소화 하도록 한다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4637" marR="4637" marT="4637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33</a:t>
                      </a:r>
                    </a:p>
                  </a:txBody>
                  <a:tcPr marL="4637" marR="4637" marT="4637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15</a:t>
                      </a:r>
                    </a:p>
                  </a:txBody>
                  <a:tcPr marL="4637" marR="4637" marT="4637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48</a:t>
                      </a:r>
                    </a:p>
                  </a:txBody>
                  <a:tcPr marL="4637" marR="4637" marT="4637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615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S6</a:t>
                      </a:r>
                    </a:p>
                  </a:txBody>
                  <a:tcPr marL="4637" marR="4637" marT="463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가용성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(QA5)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637" marR="4637" marT="463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모든 오작동 데이터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100%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재 전송 완료</a:t>
                      </a:r>
                    </a:p>
                    <a:p>
                      <a:pPr marL="0" algn="l" defTabSz="914400" rtl="0" eaLnBrk="1" fontAlgn="ctr" latinLnBrk="1" hangingPunct="1"/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4637" marR="4637" marT="463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어플리케이션 동작 중 예기치 않은 오류가 발생하여 어플리케이션이 종료되었다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오류처리시스템은 데이터 송신 </a:t>
                      </a: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모듈에게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복구를 명령하고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데이터 송신 모듈은 모든 오작동 데이터를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100%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재전송 완료하고</a:t>
                      </a:r>
                      <a:r>
                        <a:rPr lang="ko-KR" altLang="en-US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복구 됐음을 사용자에게 알린다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L="4637" marR="4637" marT="4637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21</a:t>
                      </a:r>
                    </a:p>
                  </a:txBody>
                  <a:tcPr marL="4637" marR="4637" marT="4637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15</a:t>
                      </a:r>
                    </a:p>
                  </a:txBody>
                  <a:tcPr marL="4637" marR="4637" marT="4637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36</a:t>
                      </a:r>
                    </a:p>
                  </a:txBody>
                  <a:tcPr marL="4637" marR="4637" marT="4637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6632" y="4868215"/>
            <a:ext cx="16962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배점 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1,3,5,7,9,11,13,15</a:t>
            </a:r>
            <a:endParaRPr lang="ko-KR" altLang="en-US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80" y="254931"/>
            <a:ext cx="2143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</a:rPr>
              <a:t>5.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</a:rPr>
              <a:t>시나리오 우선순위</a:t>
            </a:r>
          </a:p>
        </p:txBody>
      </p:sp>
    </p:spTree>
    <p:extLst>
      <p:ext uri="{BB962C8B-B14F-4D97-AF65-F5344CB8AC3E}">
        <p14:creationId xmlns:p14="http://schemas.microsoft.com/office/powerpoint/2010/main" val="16668778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508D30-3D09-4D35-B4B6-A8E0F30728FA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0688" y="51470"/>
            <a:ext cx="36724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6.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시나리오 정제 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– 1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순위 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스케줄 공유 정제 시나리오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94728"/>
              </p:ext>
            </p:extLst>
          </p:nvPr>
        </p:nvGraphicFramePr>
        <p:xfrm>
          <a:off x="2192" y="318690"/>
          <a:ext cx="6785573" cy="4781902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892039">
                  <a:extLst>
                    <a:ext uri="{9D8B030D-6E8A-4147-A177-3AD203B41FA5}">
                      <a16:colId xmlns:a16="http://schemas.microsoft.com/office/drawing/2014/main" val="2888264612"/>
                    </a:ext>
                  </a:extLst>
                </a:gridCol>
                <a:gridCol w="5893534">
                  <a:extLst>
                    <a:ext uri="{9D8B030D-6E8A-4147-A177-3AD203B41FA5}">
                      <a16:colId xmlns:a16="http://schemas.microsoft.com/office/drawing/2014/main" val="1277793803"/>
                    </a:ext>
                  </a:extLst>
                </a:gridCol>
              </a:tblGrid>
              <a:tr h="27086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012455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시나리오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 정상 작동 중인 환경에서 사용자가 공유할 스케줄 정보를 선택하여 그룹의 친구들과 공유하고자 한다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사용자가 스케줄 정보와 공유할 친구들을 선택하고  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‘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공유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＇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버튼을 클릭할 경우 공유 권유 메시지가 친구들에게 전달 되고 상대방이 메시지를 확인 했을 시에는 스케줄 공유 메시지를 확인하였음을 알림메시지를 통해 전달한다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 그 친구들이 권유 승낙을 할 시에 공유할 스케줄 정보가 추가된다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스케줄 공유 승낙 버튼을 누르면 사용자 스케줄러에서 스케줄 공유가 시작되었음을 스케줄 공유자들에게 알린다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 스케줄 공유 거절 버튼을 누르면 스케줄 공유가 거절 되었음을 스케줄 공유를 신청한 사용자에게 메시지를 보낸다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기본적으로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3 way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-handshaking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을 이용하여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와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server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가 수신했음을 확인하는 기법을 사용한다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또한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패리티 기법을 이용하여 스케줄 공유 송수신이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100%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정확하게 전달하게 하고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패리티 오류가 일어나 재전송을 요청하는 횟수를 측정한다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5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718119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자극 </a:t>
                      </a:r>
                      <a:r>
                        <a:rPr lang="ko-KR" altLang="en-US" sz="7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유발원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(Source)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일반 사용자 중 스케줄 공유를 신청한 사람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54974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로그인을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한 사용자 중에 타 사용자들과 그룹을 맺어 스케줄을 공유하고자 하는 사람들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609566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자극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(Stimulus)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사용자가 수행할 스케줄 정보와 공유할 친구들 선택하여 공유 버튼을 누름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61395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 latinLnBrk="1"/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사용자가 스케줄 정보와 공유할 친구들을 선택하고  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‘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공유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＇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버튼을 클릭할 경우 공유 권유 메시지가 친구들에게 전달 되고 상대방이 메시지를 확인 했을 시에는 스케줄 공유 메시지를 확인하였음을 알림메시지를 통해 전달한다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74093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대상체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(Artifact)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어플리케이션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36449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최소 사양을 만족하는 스마트폰에서 작동하고 있는 </a:t>
                      </a:r>
                      <a:r>
                        <a:rPr lang="en-US" altLang="ko-KR" sz="8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Schetch612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어플리케이션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76495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환경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(Environment)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 작동 중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54246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본 시스템이 정상적으로 동작되는 환경 임을 전제로 한다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또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한 서버에서 데이터를 받아오기 위해서 무선데이터 또는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3G/4G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에 연결된 상태여야한다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680048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응답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(Response)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스케줄 공유를 요청하는 메시지를 받은 또 다른 공유 사용자들이 공유 승낙 버튼을 누르면 공유 사용자들의 스케줄러에 자동 등록된다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700" b="1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83496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스케줄 공유를 요청하는 메시지를 받은 사용자들이 스케줄 공유 승낙 버튼을 누르면  메시지</a:t>
                      </a:r>
                      <a:r>
                        <a:rPr lang="ko-KR" altLang="en-US" sz="7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정보의 스케줄이 공유 사용자의 스케줄 테이블에 등록되고 그 공유 </a:t>
                      </a:r>
                      <a:r>
                        <a:rPr lang="ko-KR" altLang="en-US" sz="7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사용자의</a:t>
                      </a:r>
                      <a:r>
                        <a:rPr lang="ko-KR" altLang="en-US" sz="7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스케줄러에서 스케줄이 등록된다</a:t>
                      </a:r>
                      <a:r>
                        <a:rPr lang="en-US" altLang="ko-KR" sz="7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700" b="1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6859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응답 측정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(Response Measure)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기본적으로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3 way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-handshaking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을 이용하여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와 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server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가 수신했음을 확인하는 기법을 사용한다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또한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패리티 기법을 이용하여 스케줄 공유 송수신이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100%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정확하게 전달하게 하고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패리티 오류가 일어나 재전송을 요청하는 횟수를 측정한다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5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05028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기본적으로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3 way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-handshaking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을 이용하여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와 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server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가 수신했음을 확인하는 기법을 사용한다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패리티 기법을 이용하여 약속 기능 명령이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100%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정확하게 전달하게 한다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만약 패리티 오류가 일어나면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재전송을 요청하여 데이터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명령이 재전송되게 하여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100%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송수신을 만족하게 한다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패리티 오류가 일어났을 때는  재전송을 요청하는 횟수를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서버에 전송하여 저장하고 이를 측정 한다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095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9128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508D30-3D09-4D35-B4B6-A8E0F30728FA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0688" y="51470"/>
            <a:ext cx="36724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6.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시나리오 정제 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– 2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순위 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가용성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시나리오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938778"/>
              </p:ext>
            </p:extLst>
          </p:nvPr>
        </p:nvGraphicFramePr>
        <p:xfrm>
          <a:off x="2192" y="318690"/>
          <a:ext cx="6785573" cy="4781902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892039">
                  <a:extLst>
                    <a:ext uri="{9D8B030D-6E8A-4147-A177-3AD203B41FA5}">
                      <a16:colId xmlns:a16="http://schemas.microsoft.com/office/drawing/2014/main" val="2888264612"/>
                    </a:ext>
                  </a:extLst>
                </a:gridCol>
                <a:gridCol w="5893534">
                  <a:extLst>
                    <a:ext uri="{9D8B030D-6E8A-4147-A177-3AD203B41FA5}">
                      <a16:colId xmlns:a16="http://schemas.microsoft.com/office/drawing/2014/main" val="1277793803"/>
                    </a:ext>
                  </a:extLst>
                </a:gridCol>
              </a:tblGrid>
              <a:tr h="27086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012455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시나리오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어플리케이션 동작 중 메인 서버가 외부침입이나 오류로 예기치 않게 다운 됬을 때를 대비하여 실시간 백업을 하는 백업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서버를 구성한다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이때 백업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서버가 메인 서버에게 일정 주기로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Ping 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신호를 보내서 실시간 모니터링하고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메인 서버가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Echo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를 보내오지 않으면 장애가 발생한 것으로 본다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이때 서버 점검 공지사항을 띄우고 메인 서버를 </a:t>
                      </a:r>
                      <a:r>
                        <a:rPr lang="ko-KR" altLang="en-US" sz="700" b="1" kern="120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리부팅시킨다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그리고 백업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서버는 메인 서버가 정상적으로 서비스를 제공하게 하기 위해서 메인 서버의 장애를 복구시킨다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endParaRPr lang="ko-KR" altLang="en-US" sz="5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718119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자극 </a:t>
                      </a:r>
                      <a:r>
                        <a:rPr lang="ko-KR" altLang="en-US" sz="7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유발원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(Source)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일반 사용자 중 스케줄 공유를 신청한 사람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54974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로그인을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한 사용자 중에 타 사용자들과 그룹을 맺어 스케줄을 공유하고자 하는 사람들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609566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자극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(Stimulus)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사용자가 수행할 스케줄 정보와 공유할 친구들 선택하여 공유 버튼을 누름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61395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 latinLnBrk="1"/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사용자가 스케줄 정보와 공유할 친구들을 선택하고  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‘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공유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＇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버튼을 클릭할 경우 공유 권유 메시지가 친구들에게 전달 되고 상대방이 메시지를 확인 했을 시에는 스케줄 공유 메시지를 확인하였음을 알림메시지를 통해 전달한다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74093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대상체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(Artifact)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어플리케이션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36449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최소 사양을 만족하는 스마트폰에서 작동하고 있는 </a:t>
                      </a:r>
                      <a:r>
                        <a:rPr lang="en-US" altLang="ko-KR" sz="8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Schetch612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어플리케이션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76495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환경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(Environment)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 작동 중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54246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본 시스템이 정상적으로 동작되는 환경 임을 전제로 한다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또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한 서버에서 데이터를 받아오기 위해서 무선데이터 또는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3G/4G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에 연결된 상태여야한다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680048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응답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(Response)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스케줄 공유를 요청하는 메시지를 받은 또 다른 공유 사용자들이 공유 승낙 버튼을 누르면 공유 사용자들의 스케줄러에 자동 등록된다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700" b="1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83496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스케줄 공유를 요청하는 메시지를 받은 사용자들이 스케줄 공유 승낙 버튼을 누르면  메시지</a:t>
                      </a:r>
                      <a:r>
                        <a:rPr lang="ko-KR" altLang="en-US" sz="7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정보의 스케줄이 공유 사용자의 스케줄 테이블에 등록되고 그 공유 </a:t>
                      </a:r>
                      <a:r>
                        <a:rPr lang="ko-KR" altLang="en-US" sz="7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사용자의</a:t>
                      </a:r>
                      <a:r>
                        <a:rPr lang="ko-KR" altLang="en-US" sz="7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스케줄러에서 스케줄이 등록된다</a:t>
                      </a:r>
                      <a:r>
                        <a:rPr lang="en-US" altLang="ko-KR" sz="700" b="1" kern="120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700" b="1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6859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응답 측정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(Response Measure)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기본적으로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3 way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-handshaking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을 이용하여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와 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server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가 수신했음을 확인하는 기법을 사용한다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또한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패리티 기법을 이용하여 스케줄 공유 송수신이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100%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정확하게 전달하게 하고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패리티 오류가 일어나 재전송을 요청하는 횟수를 측정한다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5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05028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기본적으로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3 way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-handshaking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을 이용하여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와 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server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가 수신했음을 확인하는 기법을 사용한다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패리티 기법을 이용하여 약속 기능 명령이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100%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정확하게 전달하게 한다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만약 패리티 오류가 일어나면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재전송을 요청하여 데이터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명령이 재전송되게 하여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100%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송수신을 만족하게 한다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패리티 오류가 일어났을 때는  재전송을 요청하는 횟수를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서버에 전송하여 저장하고 이를 측정 한다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095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3613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33737"/>
              </p:ext>
            </p:extLst>
          </p:nvPr>
        </p:nvGraphicFramePr>
        <p:xfrm>
          <a:off x="116632" y="485259"/>
          <a:ext cx="6624736" cy="4390747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698650">
                  <a:extLst>
                    <a:ext uri="{9D8B030D-6E8A-4147-A177-3AD203B41FA5}">
                      <a16:colId xmlns:a16="http://schemas.microsoft.com/office/drawing/2014/main" val="2888264612"/>
                    </a:ext>
                  </a:extLst>
                </a:gridCol>
                <a:gridCol w="4926086">
                  <a:extLst>
                    <a:ext uri="{9D8B030D-6E8A-4147-A177-3AD203B41FA5}">
                      <a16:colId xmlns:a16="http://schemas.microsoft.com/office/drawing/2014/main" val="1277793803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012455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시나리오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정상 작동 중인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환경에서 사용자가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약속 생성 버튼을 누르면 약속 생성 창이 화면에 호출된다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약속을 생성할 날짜들과 약속할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친구들을 선택하고 약속 사유를 텍스트로 적어 약속 메시지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보내기 버튼을 누른다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메시지를 받은 친구가 약속 동의 버튼을 누르면 친구의 스케줄러에도 약속이 생성된다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친구는 약속에 동의 혹은 거부했음과 그 사유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텍스트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를 서버에 보내고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다시 서버는 사용자에게 약속 결과를 보낸다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기본적으로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3 way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-handshaking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을 이용하여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와 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server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가 수신했음을 확인하는 기법을 사용한다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패리티 기법을 이용하여 약속 기능 명령이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100%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정확하게 전달하게 한다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그리고 패리티 오류가 일어나 재전송을 요청하는 횟수를 응답측정으로 한다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18119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자극 </a:t>
                      </a:r>
                      <a:r>
                        <a:rPr lang="ko-KR" altLang="en-US" sz="7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유발원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(Source)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약속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기능을 이용하고자 하는 사용자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54974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사용자가 어플리케이션에서 약속 생성 버튼을 누른다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시스템은 약속 생성 창을 화면에 호출한다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약속 생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성 창에는 날짜를 선택할 수 있는 달력과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약속기능을 함께 사용한 친구를 추가할 수 있는 친구 선택 버튼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약속의 내용을 기입할 수 있는 텍스트 상자 도 있어야 한다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약속을 생성할 친구 목록 버튼을 누르면 시스템은 해당 사용자의 친구 목록을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DB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에서 불러와서 약속 생성 창의 친구목록에 표시해준다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423494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자극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(Stimulus)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약속 생성 창을 누른 후 약속 메시지 보내기 버튼을 누른다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613959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사용자는 약속 생성 버튼을 눌러서 창을 호출한 후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원하는 날짜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원하는 내용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텍스트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를 작성한 후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선택한 친구목록에게 약속 메시지 보내기 버튼을 누른다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약속 데이터에는 약속 생성한 사용자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원하는 날짜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텍스트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선택된 친구목록이 포함되어있다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이때 시스템은 서버로 해당 약속 데이터를 서버로 보내고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서버는 선택한 친구목록에 해당하는 사용자에게 해당 약속 데이터를 전송한다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16433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대상체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(Artifact)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어플리케이션 및 서버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36449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사용자의 요청에 의해서 시스템이 보낸 데이터는 서버로 전송이 된다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서버는 데이터를 받고서 약속 데이터에 있는 선택된 친구 목록에 해당하는 사용자들을 식별한다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해당 되는 사용자로 등록되어 있는 클라이언트로 약속 데이터를 전송한다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6364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환경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(Environment)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 작동 중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542461"/>
                  </a:ext>
                </a:extLst>
              </a:tr>
              <a:tr h="4207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본 시스템이 정상적으로 동작되는 환경 임을 전제로 한다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또한 서버에서 데이터를 받아오기 위해서 무선데이터 또는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3G/4G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에 연결된 상태여야 한다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06909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2686" y="21227"/>
            <a:ext cx="3456384" cy="253914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defRPr/>
            </a:pP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</a:rPr>
              <a:t>6.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</a:rPr>
              <a:t>시나리오 정제 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</a:rPr>
              <a:t>– 3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</a:rPr>
              <a:t>순위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</a:rPr>
              <a:t>.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약속 기능 정제 시나리오</a:t>
            </a:r>
          </a:p>
        </p:txBody>
      </p:sp>
    </p:spTree>
    <p:extLst>
      <p:ext uri="{BB962C8B-B14F-4D97-AF65-F5344CB8AC3E}">
        <p14:creationId xmlns:p14="http://schemas.microsoft.com/office/powerpoint/2010/main" val="19643875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269484"/>
              </p:ext>
            </p:extLst>
          </p:nvPr>
        </p:nvGraphicFramePr>
        <p:xfrm>
          <a:off x="44624" y="483518"/>
          <a:ext cx="6624736" cy="2506848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698650">
                  <a:extLst>
                    <a:ext uri="{9D8B030D-6E8A-4147-A177-3AD203B41FA5}">
                      <a16:colId xmlns:a16="http://schemas.microsoft.com/office/drawing/2014/main" val="2888264612"/>
                    </a:ext>
                  </a:extLst>
                </a:gridCol>
                <a:gridCol w="4926086">
                  <a:extLst>
                    <a:ext uri="{9D8B030D-6E8A-4147-A177-3AD203B41FA5}">
                      <a16:colId xmlns:a16="http://schemas.microsoft.com/office/drawing/2014/main" val="1277793803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105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01245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응답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(Response)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친구의 스케줄러에 약속이 생성되고 승낙 메시지를 보내거나 혹은 거절 메시지를 보낸다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181190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약속 데이터를 받은 사용자는 약속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투표를 한다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해당 날짜의 가능한 시간을 투표로 선택하여 서버로 전송한다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가능한 시간이 없을 경우 거절 메시지를 전송하는 것도 가능하다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해당 약속 데이터에 속한 모든 사용자가 서버로 데이터를 전송한 이후에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서버는 각 사용자들의 약속 투표를 받아 어떤 시간이 가장 많은지 결정한다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가장 많은 선택을 받은 시간으로 약속 데이터를 생성하여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각각의 사용자들에게 결과를 전송한다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결과 데이터에는 각각의 유저가 선택한 시간과 거절한 유저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거절 사유를 포함하고 있다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또한 서버는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DB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에 결정된 약속 데이터에 대한 정보를 저장한다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54974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응답 측정</a:t>
                      </a:r>
                      <a:endParaRPr lang="en-US" altLang="ko-KR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(Response Measure)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기본적으로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3 way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-handshaking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을 이용하여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와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server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가 메시지를 수신했음을 확인하는 기법을 사용한다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패리티 기법을 이용하여 약속 기능 명령이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100%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정확하게 전달하게 하고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패리티 오류가 일어나 재전송을 요청하는 횟수를 측정한다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5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234944"/>
                  </a:ext>
                </a:extLst>
              </a:tr>
              <a:tr h="7009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기본적으로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3 way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-handshaking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을 이용하여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와 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server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가 수신했음을 확인하는 기법을 사용한다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패리티 기법을 이용하여 약속 기능 명령이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100%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정확하게 전달하게 한다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만약 패리티 오류가 일어나면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재전송을 요청하여 데이터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명령이 재전송되게 하여 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100% </a:t>
                      </a:r>
                      <a:r>
                        <a:rPr lang="ko-KR" altLang="en-US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송수신을 만족하게 한다</a:t>
                      </a:r>
                      <a:r>
                        <a:rPr lang="en-US" altLang="ko-KR" sz="7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패리티 오류가 일어났을 때는  재전송을 요청하는 횟수를 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서버에 전송하여 저장하고 이를 측정 한다</a:t>
                      </a:r>
                      <a:r>
                        <a:rPr lang="en-US" altLang="ko-KR" sz="7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7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61395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2686" y="21227"/>
            <a:ext cx="3456384" cy="253914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defRPr/>
            </a:pP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</a:rPr>
              <a:t>6.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</a:rPr>
              <a:t>시나리오 정제 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</a:rPr>
              <a:t>– 3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</a:rPr>
              <a:t>순위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</a:rPr>
              <a:t>.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약속 기능 정제 시나리오</a:t>
            </a:r>
          </a:p>
        </p:txBody>
      </p:sp>
    </p:spTree>
    <p:extLst>
      <p:ext uri="{BB962C8B-B14F-4D97-AF65-F5344CB8AC3E}">
        <p14:creationId xmlns:p14="http://schemas.microsoft.com/office/powerpoint/2010/main" val="15300587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78005" y="3289004"/>
            <a:ext cx="3016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설계</a:t>
            </a:r>
            <a:r>
              <a:rPr lang="en-US" altLang="ko-KR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| SNS</a:t>
            </a:r>
            <a:r>
              <a:rPr lang="ko-KR" altLang="en-US" sz="7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기반의 스케줄러 어플리케이션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74695" y="3271870"/>
            <a:ext cx="5004188" cy="105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029960" y="3271870"/>
            <a:ext cx="1341986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674694" y="1446882"/>
            <a:ext cx="5697252" cy="219291"/>
            <a:chOff x="899592" y="1298836"/>
            <a:chExt cx="7596336" cy="292388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824810" y="1574524"/>
              <a:ext cx="6671118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899592" y="1574524"/>
              <a:ext cx="1789314" cy="0"/>
            </a:xfrm>
            <a:prstGeom prst="line">
              <a:avLst/>
            </a:prstGeom>
            <a:ln w="57150">
              <a:solidFill>
                <a:srgbClr val="E00868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03447" y="1298836"/>
              <a:ext cx="169361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25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Contents</a:t>
              </a:r>
              <a:endParaRPr lang="ko-KR" altLang="en-US" sz="8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1365418" y="2216490"/>
            <a:ext cx="1178294" cy="611283"/>
            <a:chOff x="1972309" y="2001088"/>
            <a:chExt cx="1325383" cy="815046"/>
          </a:xfrm>
        </p:grpSpPr>
        <p:sp>
          <p:nvSpPr>
            <p:cNvPr id="27" name="TextBox 26"/>
            <p:cNvSpPr txBox="1"/>
            <p:nvPr/>
          </p:nvSpPr>
          <p:spPr>
            <a:xfrm>
              <a:off x="2331621" y="2001088"/>
              <a:ext cx="94819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10X10" panose="020D0604000000000000" pitchFamily="50" charset="-127"/>
                  <a:ea typeface="10X10" panose="020D0604000000000000" pitchFamily="50" charset="-127"/>
                </a:rPr>
                <a:t>  7</a:t>
              </a:r>
              <a:endParaRPr lang="ko-KR" altLang="en-US" sz="13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72309" y="2508357"/>
              <a:ext cx="1325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itchFamily="50" charset="-127"/>
                </a:rPr>
                <a:t>아키텍처 설계</a:t>
              </a:r>
              <a:endPara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2482821" y="2339823"/>
              <a:ext cx="27140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직사각형 29"/>
          <p:cNvSpPr/>
          <p:nvPr/>
        </p:nvSpPr>
        <p:spPr>
          <a:xfrm>
            <a:off x="3717032" y="2027206"/>
            <a:ext cx="3429000" cy="3139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7.1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</a:rPr>
              <a:t>아키텍처 패턴 및 설계 전술 선정</a:t>
            </a:r>
          </a:p>
        </p:txBody>
      </p:sp>
    </p:spTree>
    <p:extLst>
      <p:ext uri="{BB962C8B-B14F-4D97-AF65-F5344CB8AC3E}">
        <p14:creationId xmlns:p14="http://schemas.microsoft.com/office/powerpoint/2010/main" val="45580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2696" y="301610"/>
            <a:ext cx="34563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defRPr/>
            </a:pP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</a:rPr>
              <a:t>7.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</a:rPr>
              <a:t>아키텍처 요구사항 검토</a:t>
            </a:r>
          </a:p>
          <a:p>
            <a:pPr fontAlgn="base">
              <a:defRPr/>
            </a:pP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</a:rPr>
              <a:t>7.1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</a:rPr>
              <a:t>아키텍처 드라이버 식별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817046"/>
              </p:ext>
            </p:extLst>
          </p:nvPr>
        </p:nvGraphicFramePr>
        <p:xfrm>
          <a:off x="476672" y="915566"/>
          <a:ext cx="6048673" cy="1423937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04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8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193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기호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내용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관련 항목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중요도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구현성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합계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AD1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기능성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BG1,BG4, HFR1-4, FR1-13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45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45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90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AD2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유지보수성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BG2,BG3, HFR5 ,C3,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C4, C5, FR14,15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36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35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71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15313958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AD3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가용성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C1,C2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15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21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36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819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등변 삼각형 37"/>
          <p:cNvSpPr/>
          <p:nvPr/>
        </p:nvSpPr>
        <p:spPr>
          <a:xfrm rot="5400000">
            <a:off x="522155" y="809281"/>
            <a:ext cx="217478" cy="53486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5672" y="1458453"/>
            <a:ext cx="5130570" cy="30320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Font typeface="Arial" pitchFamily="34" charset="0"/>
              <a:buChar char="•"/>
            </a:pP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Schetch612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이용해서 사람들과 효과적으로 연락하자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!</a:t>
            </a:r>
          </a:p>
        </p:txBody>
      </p:sp>
      <p:sp>
        <p:nvSpPr>
          <p:cNvPr id="19" name="타원 18"/>
          <p:cNvSpPr/>
          <p:nvPr/>
        </p:nvSpPr>
        <p:spPr>
          <a:xfrm>
            <a:off x="320162" y="1267022"/>
            <a:ext cx="84014" cy="84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0834" y="1198208"/>
            <a:ext cx="25016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미션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82988" y="2227834"/>
            <a:ext cx="5130570" cy="44868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Schetch612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는 일상을 관리하고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순간을 공유하고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당신의 과거를 되돌아볼 수 있게 해줍니다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20970" y="2080625"/>
            <a:ext cx="84014" cy="84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3076" y="2019974"/>
            <a:ext cx="25016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85672" y="3165816"/>
            <a:ext cx="5130570" cy="631411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Font typeface="Arial" pitchFamily="34" charset="0"/>
              <a:buChar char="•"/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SNS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통해 일상을 공유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관리할 수 있는 가장 편리한 도구를 제공한다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lvl="0">
              <a:buFont typeface="Arial" pitchFamily="34" charset="0"/>
              <a:buChar char="•"/>
            </a:pP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압도적인 디자인으로 스케줄러 </a:t>
            </a:r>
            <a:r>
              <a:rPr lang="ko-KR" altLang="en-US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어플의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First Mover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가 된다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buFont typeface="Arial" pitchFamily="34" charset="0"/>
              <a:buChar char="•"/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2020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년까지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Number 1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스케줄러 어플리케이션이 된다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0">
              <a:buFont typeface="Arial" pitchFamily="34" charset="0"/>
              <a:buChar char="•"/>
            </a:pP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2025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년까지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시장점유율 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30%</a:t>
            </a: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이상을 달성한다</a:t>
            </a: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323654" y="3018607"/>
            <a:ext cx="84014" cy="84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5761" y="2957956"/>
            <a:ext cx="25016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목표</a:t>
            </a:r>
          </a:p>
        </p:txBody>
      </p:sp>
      <p:pic>
        <p:nvPicPr>
          <p:cNvPr id="1028" name="Picture 4" descr="http://realliance.org.uk/sites/default/files/images/Connect_tree_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414" y="1491295"/>
            <a:ext cx="1057358" cy="105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1. Strategic Plan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0689" y="843559"/>
            <a:ext cx="2656685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Strategic hierarchy</a:t>
            </a:r>
            <a:endParaRPr lang="ko-KR" altLang="en-US" sz="82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0688" y="1005576"/>
            <a:ext cx="107975" cy="192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947" y="3165816"/>
            <a:ext cx="1164431" cy="664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89633" y="392907"/>
            <a:ext cx="1994457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목표 혹은 미션</a:t>
            </a:r>
          </a:p>
        </p:txBody>
      </p:sp>
    </p:spTree>
    <p:extLst>
      <p:ext uri="{BB962C8B-B14F-4D97-AF65-F5344CB8AC3E}">
        <p14:creationId xmlns:p14="http://schemas.microsoft.com/office/powerpoint/2010/main" val="153587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>
              <a:defRPr/>
            </a:pPr>
            <a:fld id="{F0508D30-3D09-4D35-B4B6-A8E0F30728F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defTabSz="914378">
                <a:defRPr/>
              </a:pPr>
              <a:t>70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2696" y="51470"/>
            <a:ext cx="3456384" cy="41549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914378" fontAlgn="base">
              <a:defRPr/>
            </a:pP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아키텍처 실체화 </a:t>
            </a:r>
          </a:p>
          <a:p>
            <a:pPr defTabSz="914378" fontAlgn="base">
              <a:defRPr/>
            </a:pP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8.1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아키텍처 패턴 및 설계 전술 선정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901442"/>
              </p:ext>
            </p:extLst>
          </p:nvPr>
        </p:nvGraphicFramePr>
        <p:xfrm>
          <a:off x="328509" y="1134276"/>
          <a:ext cx="6120680" cy="2599027"/>
        </p:xfrm>
        <a:graphic>
          <a:graphicData uri="http://schemas.openxmlformats.org/drawingml/2006/table">
            <a:tbl>
              <a:tblPr/>
              <a:tblGrid>
                <a:gridCol w="864096">
                  <a:extLst>
                    <a:ext uri="{9D8B030D-6E8A-4147-A177-3AD203B41FA5}">
                      <a16:colId xmlns:a16="http://schemas.microsoft.com/office/drawing/2014/main" val="3302506888"/>
                    </a:ext>
                  </a:extLst>
                </a:gridCol>
                <a:gridCol w="2516392">
                  <a:extLst>
                    <a:ext uri="{9D8B030D-6E8A-4147-A177-3AD203B41FA5}">
                      <a16:colId xmlns:a16="http://schemas.microsoft.com/office/drawing/2014/main" val="706483403"/>
                    </a:ext>
                  </a:extLst>
                </a:gridCol>
                <a:gridCol w="1210023">
                  <a:extLst>
                    <a:ext uri="{9D8B030D-6E8A-4147-A177-3AD203B41FA5}">
                      <a16:colId xmlns:a16="http://schemas.microsoft.com/office/drawing/2014/main" val="2918044442"/>
                    </a:ext>
                  </a:extLst>
                </a:gridCol>
                <a:gridCol w="536975">
                  <a:extLst>
                    <a:ext uri="{9D8B030D-6E8A-4147-A177-3AD203B41FA5}">
                      <a16:colId xmlns:a16="http://schemas.microsoft.com/office/drawing/2014/main" val="1850828854"/>
                    </a:ext>
                  </a:extLst>
                </a:gridCol>
                <a:gridCol w="532219">
                  <a:extLst>
                    <a:ext uri="{9D8B030D-6E8A-4147-A177-3AD203B41FA5}">
                      <a16:colId xmlns:a16="http://schemas.microsoft.com/office/drawing/2014/main" val="1036732193"/>
                    </a:ext>
                  </a:extLst>
                </a:gridCol>
                <a:gridCol w="460975">
                  <a:extLst>
                    <a:ext uri="{9D8B030D-6E8A-4147-A177-3AD203B41FA5}">
                      <a16:colId xmlns:a16="http://schemas.microsoft.com/office/drawing/2014/main" val="1654302970"/>
                    </a:ext>
                  </a:extLst>
                </a:gridCol>
              </a:tblGrid>
              <a:tr h="2039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후보패턴</a:t>
                      </a:r>
                    </a:p>
                  </a:txBody>
                  <a:tcPr marL="24015" marR="24015" marT="6640" marB="664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세부설계전술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관련 품질 요구사항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관련 드라이버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트레이드오프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요소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137558"/>
                  </a:ext>
                </a:extLst>
              </a:tr>
              <a:tr h="578557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en-US" sz="12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– Tier 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5" marR="24015" marT="6640" marB="664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 클라이언트와 메인 서버</a:t>
                      </a:r>
                      <a: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그리고 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구축한다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QA1</a:t>
                      </a:r>
                      <a:r>
                        <a:rPr lang="en-US" sz="6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QA2</a:t>
                      </a:r>
                      <a:endParaRPr lang="en-US" sz="6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AD2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AD2+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시스템 아키텍처의</a:t>
                      </a:r>
                      <a:endParaRPr lang="en-US" altLang="ko-KR" sz="6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모듈의 개수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011553"/>
                  </a:ext>
                </a:extLst>
              </a:tr>
              <a:tr h="76696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4015" marR="24015" marT="6640" marB="664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서버에서 데이터는 </a:t>
                      </a:r>
                      <a: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8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메인서버</a:t>
                      </a: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Local DB’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와 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서버로 동시에 전송된다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DB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서버는 메인에서 입력되는 데이터를 실시간으로 저장하여 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DB’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구축한다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5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QA1</a:t>
                      </a:r>
                      <a:r>
                        <a:rPr lang="en-US" altLang="ko-KR" sz="500" b="0" kern="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QA2</a:t>
                      </a:r>
                      <a:endParaRPr lang="en-US" altLang="ko-KR" sz="500" b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AD1</a:t>
                      </a:r>
                      <a:r>
                        <a:rPr lang="en-US" sz="6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, AD2</a:t>
                      </a:r>
                      <a:endParaRPr lang="en-US" sz="6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AD1-</a:t>
                      </a:r>
                      <a:r>
                        <a:rPr lang="en-US" altLang="ko-KR" sz="600" b="0" kern="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ctr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AD2+</a:t>
                      </a:r>
                      <a:endParaRPr lang="en-US" altLang="ko-KR" sz="600" b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703052"/>
                  </a:ext>
                </a:extLst>
              </a:tr>
              <a:tr h="96203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4015" marR="24015" marT="6640" marB="664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서버는 </a:t>
                      </a:r>
                      <a:r>
                        <a:rPr lang="ko-KR" altLang="en-US" sz="800" b="0" kern="0" spc="0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메인서버로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부터 오는 데이터를 저장하고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RAID 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방식으로 백업 데이터를 구축한다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그리고 메인 서버에 대한 모니터링을 하여 장애 발생시 </a:t>
                      </a:r>
                      <a:r>
                        <a:rPr lang="ko-KR" altLang="en-US" sz="800" b="0" kern="0" spc="0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메인서버를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재시동하거나 손실된 데이터를 복구한다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QA3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AD3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AD3+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복구에 걸리는 시간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5646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32656" y="631954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후보 패턴 및 설계전술</a:t>
            </a:r>
          </a:p>
        </p:txBody>
      </p:sp>
    </p:spTree>
    <p:extLst>
      <p:ext uri="{BB962C8B-B14F-4D97-AF65-F5344CB8AC3E}">
        <p14:creationId xmlns:p14="http://schemas.microsoft.com/office/powerpoint/2010/main" val="15295702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>
              <a:defRPr/>
            </a:pPr>
            <a:fld id="{F0508D30-3D09-4D35-B4B6-A8E0F30728F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defTabSz="914378">
                <a:defRPr/>
              </a:pPr>
              <a:t>71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2696" y="51470"/>
            <a:ext cx="3456384" cy="41549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914378" fontAlgn="base">
              <a:defRPr/>
            </a:pP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아키텍처 실체화</a:t>
            </a:r>
          </a:p>
          <a:p>
            <a:pPr defTabSz="914378" fontAlgn="base">
              <a:defRPr/>
            </a:pP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8.1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아키텍처 패턴 및 설계 전술 선정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0648" y="466966"/>
            <a:ext cx="346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선정 패턴 정리 </a:t>
            </a:r>
            <a:r>
              <a:rPr lang="en-US" altLang="ko-KR" b="1" dirty="0"/>
              <a:t>– 3 Tier </a:t>
            </a:r>
            <a:r>
              <a:rPr lang="ko-KR" altLang="en-US" b="1" dirty="0"/>
              <a:t>패턴</a:t>
            </a:r>
            <a:endParaRPr lang="en-US" altLang="ko-KR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173484"/>
              </p:ext>
            </p:extLst>
          </p:nvPr>
        </p:nvGraphicFramePr>
        <p:xfrm>
          <a:off x="116632" y="810880"/>
          <a:ext cx="6264697" cy="4231115"/>
        </p:xfrm>
        <a:graphic>
          <a:graphicData uri="http://schemas.openxmlformats.org/drawingml/2006/table">
            <a:tbl>
              <a:tblPr/>
              <a:tblGrid>
                <a:gridCol w="956463">
                  <a:extLst>
                    <a:ext uri="{9D8B030D-6E8A-4147-A177-3AD203B41FA5}">
                      <a16:colId xmlns:a16="http://schemas.microsoft.com/office/drawing/2014/main" val="3302506888"/>
                    </a:ext>
                  </a:extLst>
                </a:gridCol>
                <a:gridCol w="1707833">
                  <a:extLst>
                    <a:ext uri="{9D8B030D-6E8A-4147-A177-3AD203B41FA5}">
                      <a16:colId xmlns:a16="http://schemas.microsoft.com/office/drawing/2014/main" val="70648340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91804444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850828854"/>
                    </a:ext>
                  </a:extLst>
                </a:gridCol>
                <a:gridCol w="1080121">
                  <a:extLst>
                    <a:ext uri="{9D8B030D-6E8A-4147-A177-3AD203B41FA5}">
                      <a16:colId xmlns:a16="http://schemas.microsoft.com/office/drawing/2014/main" val="1036732193"/>
                    </a:ext>
                  </a:extLst>
                </a:gridCol>
              </a:tblGrid>
              <a:tr h="23273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드라이버</a:t>
                      </a:r>
                      <a:endParaRPr lang="ko-KR" altLang="en-US" sz="900" b="1" i="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4015" marR="24015" marT="6640" marB="6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en-US" altLang="ko-KR" sz="900" b="1" i="0" kern="0" spc="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– tier </a:t>
                      </a:r>
                      <a:r>
                        <a:rPr lang="ko-KR" altLang="en-US" sz="900" b="1" i="0" kern="0" spc="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패턴</a:t>
                      </a:r>
                      <a:endParaRPr lang="ko-KR" altLang="en-US" sz="900" b="1" i="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4015" marR="24015" marT="6640" marB="6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137558"/>
                  </a:ext>
                </a:extLst>
              </a:tr>
              <a:tr h="34246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4015" marR="24015" marT="6640" marB="664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강점</a:t>
                      </a:r>
                    </a:p>
                  </a:txBody>
                  <a:tcPr marL="24015" marR="24015" marT="6640" marB="6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약점</a:t>
                      </a:r>
                    </a:p>
                  </a:txBody>
                  <a:tcPr marL="24015" marR="24015" marT="6640" marB="6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트레이드오프</a:t>
                      </a:r>
                    </a:p>
                  </a:txBody>
                  <a:tcPr marL="24015" marR="24015" marT="6640" marB="6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선정사유</a:t>
                      </a:r>
                    </a:p>
                  </a:txBody>
                  <a:tcPr marL="24015" marR="24015" marT="6640" marB="6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058179"/>
                  </a:ext>
                </a:extLst>
              </a:tr>
              <a:tr h="12568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AD1</a:t>
                      </a:r>
                    </a:p>
                  </a:txBody>
                  <a:tcPr marL="24015" marR="24015" marT="6640" marB="6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en-US" altLang="ko-KR" sz="7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서버를 따로 구축하여 실시간 데이터 백업으로 의한 퍼포먼스 저하를 감소 시킬 수 있다</a:t>
                      </a:r>
                      <a:r>
                        <a:rPr lang="en-US" altLang="ko-KR" sz="7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4015" marR="24015" marT="6640" marB="6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 서버의 로직 수행에 있어서 </a:t>
                      </a:r>
                      <a:r>
                        <a:rPr lang="en-US" altLang="ko-KR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서버로 데이터를 전송하고 </a:t>
                      </a:r>
                      <a:r>
                        <a:rPr lang="en-US" altLang="ko-KR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Local</a:t>
                      </a:r>
                      <a:r>
                        <a:rPr lang="ko-KR" altLang="en-US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에도 저장하므로</a:t>
                      </a:r>
                      <a:endParaRPr lang="en-US" altLang="ko-KR" sz="7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다소 퍼포먼스가 떨어질 수 있다</a:t>
                      </a:r>
                      <a:r>
                        <a:rPr lang="en-US" altLang="ko-KR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sz="7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4015" marR="24015" marT="6640" marB="664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</a:p>
                  </a:txBody>
                  <a:tcPr marL="24015" marR="24015" marT="6640" marB="664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비록 로직이 증가하지만</a:t>
                      </a:r>
                      <a:r>
                        <a:rPr lang="en-US" altLang="ko-KR" sz="7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실시간 백업을 통한 퍼포먼스 저하보다 작다고 판단했다</a:t>
                      </a:r>
                      <a:r>
                        <a:rPr lang="en-US" altLang="ko-KR" sz="7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24015" marR="24015" marT="6640" marB="664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461540"/>
                  </a:ext>
                </a:extLst>
              </a:tr>
              <a:tr h="9300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AD2 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4015" marR="24015" marT="6640" marB="6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시스템 계층 분리를 통해서 향후 시스템 확장을 고려할 때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 서버의 로직 수정이 다른 계층에 영향을 주지않는다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24015" marR="24015" marT="6640" marB="6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별도의 서버를 분리하여 관리 포인트가 늘어나고 복잡해진다</a:t>
                      </a:r>
                      <a:r>
                        <a:rPr lang="en-US" altLang="ko-KR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4015" marR="24015" marT="6640" marB="664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</a:p>
                  </a:txBody>
                  <a:tcPr marL="24015" marR="24015" marT="6640" marB="664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비교적 시스템이 단순하므로</a:t>
                      </a:r>
                      <a:endParaRPr lang="en-US" altLang="ko-KR" sz="7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관리의 어려움을 감수 하고 가용성과 기능성을 확보하겠다</a:t>
                      </a:r>
                      <a:endParaRPr lang="en-US" altLang="ko-KR" sz="8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4015" marR="24015" marT="6640" marB="664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5011553"/>
                  </a:ext>
                </a:extLst>
              </a:tr>
              <a:tr h="14690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AD3</a:t>
                      </a:r>
                    </a:p>
                  </a:txBody>
                  <a:tcPr marL="24015" marR="24015" marT="6640" marB="6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데이터에 대한 실시간 백업을 통하여 장애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발생시 </a:t>
                      </a: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데이터 손실률을 줄일 수 있고</a:t>
                      </a:r>
                      <a: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DB</a:t>
                      </a: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서버에서 메인 서버를 모니터링하게 만들어 장애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발생시 정상 서비스 복구 시간을 줄 일수 있다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4015" marR="24015" marT="6640" marB="66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4015" marR="24015" marT="6640" marB="664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</a:p>
                  </a:txBody>
                  <a:tcPr marL="24015" marR="24015" marT="6640" marB="664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 데이터의 보호와 시스템</a:t>
                      </a:r>
                      <a:r>
                        <a:rPr lang="ko-KR" altLang="en-US" sz="900" b="0" kern="0" spc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가용성에 대한 확보를 위해 채택함</a:t>
                      </a:r>
                      <a:r>
                        <a:rPr lang="en-US" altLang="ko-KR" sz="900" b="0" kern="0" spc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4015" marR="24015" marT="6640" marB="664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7918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8821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888932" y="501294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888932" y="501294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888932" y="501294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3531" y="855689"/>
            <a:ext cx="1759220" cy="1602233"/>
            <a:chOff x="761629" y="2907642"/>
            <a:chExt cx="2182233" cy="1483415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761629" y="2907642"/>
              <a:ext cx="2182233" cy="12719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>
                <a:defRPr/>
              </a:pPr>
              <a:endParaRPr lang="ko-KR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23304" y="4161255"/>
              <a:ext cx="1479662" cy="229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13" b="1" dirty="0">
                  <a:latin typeface="+mn-ea"/>
                </a:rPr>
                <a:t>Mobile Client</a:t>
              </a:r>
              <a:endParaRPr lang="ko-KR" altLang="en-US" sz="1013" b="1" dirty="0">
                <a:latin typeface="+mn-ea"/>
              </a:endParaRPr>
            </a:p>
          </p:txBody>
        </p:sp>
      </p:grpSp>
      <p:sp>
        <p:nvSpPr>
          <p:cNvPr id="39" name="모서리가 둥근 직사각형 38"/>
          <p:cNvSpPr/>
          <p:nvPr/>
        </p:nvSpPr>
        <p:spPr>
          <a:xfrm>
            <a:off x="228486" y="1016958"/>
            <a:ext cx="1569309" cy="112866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13" b="1" dirty="0">
                <a:solidFill>
                  <a:schemeClr val="tx1"/>
                </a:solidFill>
                <a:latin typeface="+mn-ea"/>
              </a:rPr>
              <a:t>사용자 </a:t>
            </a:r>
            <a:r>
              <a:rPr lang="en-US" altLang="ko-KR" sz="1013" b="1" dirty="0">
                <a:solidFill>
                  <a:schemeClr val="tx1"/>
                </a:solidFill>
                <a:latin typeface="+mn-ea"/>
              </a:rPr>
              <a:t>UI </a:t>
            </a:r>
            <a:r>
              <a:rPr lang="ko-KR" altLang="en-US" sz="1013" b="1" dirty="0">
                <a:solidFill>
                  <a:schemeClr val="tx1"/>
                </a:solidFill>
                <a:latin typeface="+mn-ea"/>
              </a:rPr>
              <a:t>출력</a:t>
            </a:r>
            <a:endParaRPr lang="en-US" altLang="ko-KR" sz="101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8625" y="21446"/>
            <a:ext cx="4409005" cy="544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8.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아키텍처 실체화</a:t>
            </a:r>
            <a:br>
              <a:rPr lang="en-US" altLang="ko-KR" sz="1688" b="1" dirty="0">
                <a:solidFill>
                  <a:prstClr val="black"/>
                </a:solidFill>
                <a:latin typeface="+mn-ea"/>
              </a:rPr>
            </a:br>
            <a:r>
              <a:rPr lang="en-US" altLang="ko-KR" sz="788" b="1" dirty="0">
                <a:solidFill>
                  <a:prstClr val="black"/>
                </a:solidFill>
                <a:latin typeface="+mn-ea"/>
              </a:rPr>
              <a:t>  </a:t>
            </a:r>
            <a:br>
              <a:rPr lang="en-US" altLang="ko-KR" sz="1688" b="1" dirty="0">
                <a:solidFill>
                  <a:prstClr val="black"/>
                </a:solidFill>
                <a:latin typeface="+mn-ea"/>
              </a:rPr>
            </a:b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8.2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아키텍처 뷰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(1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차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)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시스템 개념도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595712" y="565890"/>
            <a:ext cx="11523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Main</a:t>
            </a:r>
            <a:r>
              <a:rPr lang="ko-KR" altLang="en-US" sz="1013" b="1" dirty="0">
                <a:latin typeface="+mn-ea"/>
              </a:rPr>
              <a:t> </a:t>
            </a:r>
            <a:r>
              <a:rPr lang="en-US" altLang="ko-KR" sz="1013" b="1" dirty="0">
                <a:latin typeface="+mn-ea"/>
              </a:rPr>
              <a:t>Server</a:t>
            </a:r>
            <a:endParaRPr lang="ko-KR" altLang="en-US" sz="1013" b="1" dirty="0"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10958" y="774817"/>
            <a:ext cx="2288091" cy="1021283"/>
            <a:chOff x="3848874" y="1931143"/>
            <a:chExt cx="3517926" cy="6494958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4548744" y="1931143"/>
              <a:ext cx="2818056" cy="649495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4615668" y="2068840"/>
              <a:ext cx="2646780" cy="617936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>
                <a:buAutoNum type="arabicPeriod"/>
              </a:pPr>
              <a:r>
                <a:rPr lang="ko-KR" altLang="en-US" sz="800" b="1" dirty="0">
                  <a:solidFill>
                    <a:schemeClr val="tx1"/>
                  </a:solidFill>
                  <a:latin typeface="+mn-ea"/>
                </a:rPr>
                <a:t>사용자 요청 시 로직 수행</a:t>
              </a:r>
              <a:endParaRPr lang="en-US" altLang="ko-KR" sz="800" b="1" dirty="0">
                <a:solidFill>
                  <a:schemeClr val="tx1"/>
                </a:solidFill>
                <a:latin typeface="+mn-ea"/>
              </a:endParaRPr>
            </a:p>
            <a:p>
              <a:pPr marL="228600" indent="-228600">
                <a:buAutoNum type="arabicPeriod"/>
              </a:pPr>
              <a:r>
                <a:rPr lang="en-US" altLang="ko-KR" sz="800" b="1" dirty="0">
                  <a:solidFill>
                    <a:schemeClr val="tx1"/>
                  </a:solidFill>
                  <a:latin typeface="+mn-ea"/>
                </a:rPr>
                <a:t>DB Server</a:t>
              </a:r>
              <a:r>
                <a:rPr lang="ko-KR" altLang="en-US" sz="800" b="1" dirty="0">
                  <a:solidFill>
                    <a:schemeClr val="tx1"/>
                  </a:solidFill>
                  <a:latin typeface="+mn-ea"/>
                </a:rPr>
                <a:t>와 </a:t>
              </a:r>
              <a:r>
                <a:rPr lang="en-US" altLang="ko-KR" sz="800" b="1" dirty="0">
                  <a:solidFill>
                    <a:schemeClr val="tx1"/>
                  </a:solidFill>
                  <a:latin typeface="+mn-ea"/>
                </a:rPr>
                <a:t>Local DB</a:t>
              </a:r>
              <a:r>
                <a:rPr lang="ko-KR" altLang="en-US" sz="800" b="1" dirty="0">
                  <a:solidFill>
                    <a:schemeClr val="tx1"/>
                  </a:solidFill>
                  <a:latin typeface="+mn-ea"/>
                </a:rPr>
                <a:t>에 데이터 전송 및 저장</a:t>
              </a:r>
              <a:endParaRPr lang="en-US" altLang="ko-KR" sz="800" b="1" dirty="0">
                <a:solidFill>
                  <a:schemeClr val="tx1"/>
                </a:solidFill>
                <a:latin typeface="+mn-ea"/>
              </a:endParaRPr>
            </a:p>
            <a:p>
              <a:pPr marL="228600" indent="-228600">
                <a:buAutoNum type="arabicPeriod"/>
              </a:pPr>
              <a:r>
                <a:rPr lang="en-US" altLang="ko-KR" sz="800" b="1" dirty="0">
                  <a:solidFill>
                    <a:schemeClr val="tx1"/>
                  </a:solidFill>
                  <a:latin typeface="+mn-ea"/>
                </a:rPr>
                <a:t>Super</a:t>
              </a:r>
              <a:r>
                <a:rPr lang="ko-KR" altLang="en-US" sz="800" b="1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800" b="1" dirty="0">
                  <a:solidFill>
                    <a:schemeClr val="tx1"/>
                  </a:solidFill>
                  <a:latin typeface="+mn-ea"/>
                </a:rPr>
                <a:t>User </a:t>
              </a:r>
              <a:r>
                <a:rPr lang="ko-KR" altLang="en-US" sz="800" b="1" dirty="0">
                  <a:solidFill>
                    <a:schemeClr val="tx1"/>
                  </a:solidFill>
                  <a:latin typeface="+mn-ea"/>
                </a:rPr>
                <a:t>페이지로 데이터 백업 및 </a:t>
              </a:r>
              <a:r>
                <a:rPr lang="en-US" altLang="ko-KR" sz="800" b="1" dirty="0">
                  <a:solidFill>
                    <a:schemeClr val="tx1"/>
                  </a:solidFill>
                  <a:latin typeface="+mn-ea"/>
                </a:rPr>
                <a:t>Local </a:t>
              </a:r>
              <a:r>
                <a:rPr lang="ko-KR" altLang="en-US" sz="800" b="1" dirty="0">
                  <a:solidFill>
                    <a:schemeClr val="tx1"/>
                  </a:solidFill>
                  <a:latin typeface="+mn-ea"/>
                </a:rPr>
                <a:t>데이터 관리 가능</a:t>
              </a:r>
              <a:endParaRPr lang="en-US" altLang="ko-KR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823178" y="4834227"/>
              <a:ext cx="2229434" cy="1174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defRPr/>
              </a:pPr>
              <a:endPara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endParaRPr>
            </a:p>
          </p:txBody>
        </p:sp>
        <p:cxnSp>
          <p:nvCxnSpPr>
            <p:cNvPr id="45" name="직선 화살표 연결선 44"/>
            <p:cNvCxnSpPr/>
            <p:nvPr/>
          </p:nvCxnSpPr>
          <p:spPr>
            <a:xfrm>
              <a:off x="3848874" y="3489223"/>
              <a:ext cx="893372" cy="58347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4911785" y="2305396"/>
            <a:ext cx="114348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DB</a:t>
            </a:r>
            <a:r>
              <a:rPr lang="ko-KR" altLang="en-US" sz="1013" b="1" dirty="0">
                <a:latin typeface="+mn-ea"/>
              </a:rPr>
              <a:t> </a:t>
            </a:r>
            <a:r>
              <a:rPr lang="en-US" altLang="ko-KR" sz="1013" b="1" dirty="0">
                <a:latin typeface="+mn-ea"/>
              </a:rPr>
              <a:t>Server</a:t>
            </a:r>
            <a:endParaRPr lang="ko-KR" altLang="en-US" sz="1013" b="1" dirty="0">
              <a:latin typeface="+mn-ea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3983797" y="775864"/>
            <a:ext cx="2514869" cy="1576602"/>
            <a:chOff x="3876122" y="1931143"/>
            <a:chExt cx="3490678" cy="6494958"/>
          </a:xfrm>
        </p:grpSpPr>
        <p:sp>
          <p:nvSpPr>
            <p:cNvPr id="54" name="모서리가 둥근 직사각형 41"/>
            <p:cNvSpPr/>
            <p:nvPr/>
          </p:nvSpPr>
          <p:spPr>
            <a:xfrm>
              <a:off x="4548744" y="1931143"/>
              <a:ext cx="2818056" cy="649495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55" name="모서리가 둥근 직사각형 46"/>
            <p:cNvSpPr/>
            <p:nvPr/>
          </p:nvSpPr>
          <p:spPr>
            <a:xfrm>
              <a:off x="4728387" y="2304099"/>
              <a:ext cx="2473059" cy="567037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>
                <a:buAutoNum type="arabicPeriod"/>
              </a:pP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데이터 백업 관리</a:t>
              </a:r>
              <a:endParaRPr lang="en-US" altLang="ko-KR" sz="900" b="1" dirty="0">
                <a:solidFill>
                  <a:schemeClr val="tx1"/>
                </a:solidFill>
                <a:latin typeface="+mn-ea"/>
              </a:endParaRPr>
            </a:p>
            <a:p>
              <a:pPr marL="228600" indent="-228600">
                <a:buAutoNum type="arabicPeriod"/>
              </a:pPr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Main Server </a:t>
              </a:r>
              <a:r>
                <a:rPr lang="ko-KR" altLang="en-US" sz="900" b="1" dirty="0">
                  <a:solidFill>
                    <a:schemeClr val="tx1"/>
                  </a:solidFill>
                  <a:latin typeface="+mn-ea"/>
                </a:rPr>
                <a:t>모니터링</a:t>
              </a:r>
              <a:endParaRPr lang="en-US" altLang="ko-KR" sz="9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823176" y="4834224"/>
              <a:ext cx="2229434" cy="760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defRPr/>
              </a:pPr>
              <a:endPara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endParaRPr>
            </a:p>
          </p:txBody>
        </p:sp>
        <p:cxnSp>
          <p:nvCxnSpPr>
            <p:cNvPr id="57" name="직선 화살표 연결선 56"/>
            <p:cNvCxnSpPr>
              <a:endCxn id="55" idx="1"/>
            </p:cNvCxnSpPr>
            <p:nvPr/>
          </p:nvCxnSpPr>
          <p:spPr>
            <a:xfrm>
              <a:off x="3876122" y="5139283"/>
              <a:ext cx="852266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160693"/>
              </p:ext>
            </p:extLst>
          </p:nvPr>
        </p:nvGraphicFramePr>
        <p:xfrm>
          <a:off x="101849" y="2715845"/>
          <a:ext cx="4386995" cy="20574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339288">
                  <a:extLst>
                    <a:ext uri="{9D8B030D-6E8A-4147-A177-3AD203B41FA5}">
                      <a16:colId xmlns:a16="http://schemas.microsoft.com/office/drawing/2014/main" val="3649739523"/>
                    </a:ext>
                  </a:extLst>
                </a:gridCol>
                <a:gridCol w="3047707">
                  <a:extLst>
                    <a:ext uri="{9D8B030D-6E8A-4147-A177-3AD203B41FA5}">
                      <a16:colId xmlns:a16="http://schemas.microsoft.com/office/drawing/2014/main" val="1592030213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bg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구 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bg1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역 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9940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prstClr val="black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Mobile Client</a:t>
                      </a:r>
                      <a:endParaRPr lang="ko-KR" altLang="en-US" sz="800" b="1" kern="1200" dirty="0">
                        <a:solidFill>
                          <a:prstClr val="black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사용자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출력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959626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prstClr val="black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Main</a:t>
                      </a:r>
                      <a:r>
                        <a:rPr lang="en-US" altLang="ko-KR" sz="1000" b="1" kern="1200" baseline="0" dirty="0">
                          <a:solidFill>
                            <a:prstClr val="black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Server</a:t>
                      </a:r>
                      <a:endParaRPr lang="en-US" altLang="ko-KR" sz="1000" b="1" kern="1200" dirty="0">
                        <a:solidFill>
                          <a:prstClr val="black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사용자 요청에 맞는 로직을 수행한다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데이터를 </a:t>
                      </a:r>
                      <a:r>
                        <a:rPr lang="en-US" altLang="ko-KR" sz="800" b="1" dirty="0" err="1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Loacl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에 저장하고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서버로 전송한다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Super User(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페이지를 통해 데이터 관리를 할 수 있다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53835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prstClr val="black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 Server</a:t>
                      </a:r>
                      <a:endParaRPr lang="ko-KR" altLang="en-US" sz="1000" b="1" kern="1200" dirty="0">
                        <a:solidFill>
                          <a:prstClr val="black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메인 서버에서 전송 받은 데이터를 실시간으로 저장한다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메인 서버를 모니터링하여 장애 발생시 모니터링 시스템에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Main Server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리부팅을 요청한다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메인서버의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요청시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 저장된 데이터를 </a:t>
                      </a: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메인서버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로 복구한다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302648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>
                          <a:solidFill>
                            <a:prstClr val="black"/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모니터링 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marR="0" lvl="0" indent="-22860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DB Server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에서 </a:t>
                      </a: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요청시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Main Server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를 </a:t>
                      </a: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리부팅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 한다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altLang="ko-KR" sz="800" b="1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4392764"/>
                  </a:ext>
                </a:extLst>
              </a:tr>
            </a:tbl>
          </a:graphicData>
        </a:graphic>
      </p:graphicFrame>
      <p:cxnSp>
        <p:nvCxnSpPr>
          <p:cNvPr id="68" name="직선 화살표 연결선 67"/>
          <p:cNvCxnSpPr/>
          <p:nvPr/>
        </p:nvCxnSpPr>
        <p:spPr>
          <a:xfrm>
            <a:off x="1809579" y="1678055"/>
            <a:ext cx="652859" cy="682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모서리가 둥근 직사각형 41"/>
          <p:cNvSpPr/>
          <p:nvPr/>
        </p:nvSpPr>
        <p:spPr>
          <a:xfrm>
            <a:off x="76305" y="565890"/>
            <a:ext cx="6566397" cy="202411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+mn-ea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274508" y="1999110"/>
            <a:ext cx="1832889" cy="595096"/>
            <a:chOff x="4548744" y="1931143"/>
            <a:chExt cx="2818056" cy="6494958"/>
          </a:xfrm>
        </p:grpSpPr>
        <p:sp>
          <p:nvSpPr>
            <p:cNvPr id="34" name="모서리가 둥근 직사각형 41"/>
            <p:cNvSpPr/>
            <p:nvPr/>
          </p:nvSpPr>
          <p:spPr>
            <a:xfrm>
              <a:off x="4548744" y="1931143"/>
              <a:ext cx="2818056" cy="649495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35" name="모서리가 둥근 직사각형 46"/>
            <p:cNvSpPr/>
            <p:nvPr/>
          </p:nvSpPr>
          <p:spPr>
            <a:xfrm>
              <a:off x="4615668" y="2068836"/>
              <a:ext cx="2646781" cy="617936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>
                <a:buAutoNum type="arabicPeriod"/>
              </a:pPr>
              <a:r>
                <a:rPr lang="en-US" altLang="ko-KR" sz="800" b="1" dirty="0">
                  <a:solidFill>
                    <a:schemeClr val="tx1"/>
                  </a:solidFill>
                  <a:latin typeface="+mn-ea"/>
                </a:rPr>
                <a:t>DB Server</a:t>
              </a:r>
              <a:r>
                <a:rPr lang="ko-KR" altLang="en-US" sz="800" b="1" dirty="0">
                  <a:solidFill>
                    <a:schemeClr val="tx1"/>
                  </a:solidFill>
                  <a:latin typeface="+mn-ea"/>
                </a:rPr>
                <a:t>에서 </a:t>
              </a:r>
              <a:r>
                <a:rPr lang="ko-KR" altLang="en-US" sz="800" b="1" dirty="0" err="1">
                  <a:solidFill>
                    <a:schemeClr val="tx1"/>
                  </a:solidFill>
                  <a:latin typeface="+mn-ea"/>
                </a:rPr>
                <a:t>요청시</a:t>
              </a:r>
              <a:r>
                <a:rPr lang="ko-KR" altLang="en-US" sz="800" b="1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800" b="1" dirty="0">
                  <a:solidFill>
                    <a:schemeClr val="tx1"/>
                  </a:solidFill>
                  <a:latin typeface="+mn-ea"/>
                </a:rPr>
                <a:t>Main Server </a:t>
              </a:r>
              <a:r>
                <a:rPr lang="ko-KR" altLang="en-US" sz="800" b="1" dirty="0">
                  <a:solidFill>
                    <a:schemeClr val="tx1"/>
                  </a:solidFill>
                  <a:latin typeface="+mn-ea"/>
                </a:rPr>
                <a:t>를 </a:t>
              </a:r>
              <a:r>
                <a:rPr lang="ko-KR" altLang="en-US" sz="800" b="1" dirty="0" err="1">
                  <a:solidFill>
                    <a:schemeClr val="tx1"/>
                  </a:solidFill>
                  <a:latin typeface="+mn-ea"/>
                </a:rPr>
                <a:t>리부팅</a:t>
              </a:r>
              <a:r>
                <a:rPr lang="ko-KR" altLang="en-US" sz="800" b="1" dirty="0">
                  <a:solidFill>
                    <a:schemeClr val="tx1"/>
                  </a:solidFill>
                  <a:latin typeface="+mn-ea"/>
                </a:rPr>
                <a:t> 한다</a:t>
              </a:r>
              <a:r>
                <a:rPr lang="en-US" altLang="ko-KR" sz="800" b="1" dirty="0">
                  <a:solidFill>
                    <a:schemeClr val="tx1"/>
                  </a:solidFill>
                  <a:latin typeface="+mn-ea"/>
                </a:rPr>
                <a:t>.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23177" y="4834226"/>
              <a:ext cx="2229434" cy="2015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defRPr/>
              </a:pPr>
              <a:endPara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415264" y="1774352"/>
            <a:ext cx="1506427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13" b="1" dirty="0">
                <a:latin typeface="+mn-ea"/>
              </a:rPr>
              <a:t>모니터링 </a:t>
            </a:r>
            <a:r>
              <a:rPr lang="en-US" altLang="ko-KR" sz="1013" b="1" dirty="0">
                <a:latin typeface="+mn-ea"/>
              </a:rPr>
              <a:t>System</a:t>
            </a:r>
            <a:endParaRPr lang="ko-KR" altLang="en-US" sz="1013" b="1" dirty="0">
              <a:latin typeface="+mn-ea"/>
            </a:endParaRPr>
          </a:p>
        </p:txBody>
      </p:sp>
      <p:cxnSp>
        <p:nvCxnSpPr>
          <p:cNvPr id="40" name="직선 화살표 연결선 39"/>
          <p:cNvCxnSpPr>
            <a:stCxn id="34" idx="3"/>
          </p:cNvCxnSpPr>
          <p:nvPr/>
        </p:nvCxnSpPr>
        <p:spPr>
          <a:xfrm flipV="1">
            <a:off x="4122297" y="1678055"/>
            <a:ext cx="475517" cy="53166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046979" y="4640919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유선 통신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050301" y="4452408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무선 통신</a:t>
            </a:r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6090119" y="4587974"/>
            <a:ext cx="360949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6061657" y="4796727"/>
            <a:ext cx="375947" cy="183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41"/>
          <p:cNvSpPr/>
          <p:nvPr/>
        </p:nvSpPr>
        <p:spPr>
          <a:xfrm>
            <a:off x="6104668" y="3737123"/>
            <a:ext cx="337963" cy="21132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+mn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44474" y="3707076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외부 모듈 구분</a:t>
            </a:r>
          </a:p>
        </p:txBody>
      </p:sp>
      <p:sp>
        <p:nvSpPr>
          <p:cNvPr id="65" name="모서리가 둥근 직사각형 41"/>
          <p:cNvSpPr/>
          <p:nvPr/>
        </p:nvSpPr>
        <p:spPr>
          <a:xfrm>
            <a:off x="6103467" y="3999155"/>
            <a:ext cx="352653" cy="1989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+mn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075784" y="3974506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전체 시스템</a:t>
            </a:r>
          </a:p>
        </p:txBody>
      </p:sp>
      <p:cxnSp>
        <p:nvCxnSpPr>
          <p:cNvPr id="70" name="직선 화살표 연결선 69"/>
          <p:cNvCxnSpPr/>
          <p:nvPr/>
        </p:nvCxnSpPr>
        <p:spPr>
          <a:xfrm flipH="1">
            <a:off x="6066616" y="4402433"/>
            <a:ext cx="387711" cy="6105"/>
          </a:xfrm>
          <a:prstGeom prst="straightConnector1">
            <a:avLst/>
          </a:prstGeom>
          <a:ln w="25400">
            <a:solidFill>
              <a:schemeClr val="tx2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898665" y="4274724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시스템 내부 이동</a:t>
            </a:r>
          </a:p>
        </p:txBody>
      </p:sp>
      <p:sp>
        <p:nvSpPr>
          <p:cNvPr id="72" name="모서리가 둥근 직사각형 38"/>
          <p:cNvSpPr/>
          <p:nvPr/>
        </p:nvSpPr>
        <p:spPr>
          <a:xfrm>
            <a:off x="6090015" y="3434087"/>
            <a:ext cx="353214" cy="23858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1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050227" y="3440591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내부 모듈 구분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2020521" y="565890"/>
            <a:ext cx="0" cy="2167652"/>
          </a:xfrm>
          <a:prstGeom prst="line">
            <a:avLst/>
          </a:prstGeom>
          <a:ln w="25400" cmpd="dbl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4324777" y="501294"/>
            <a:ext cx="0" cy="2167652"/>
          </a:xfrm>
          <a:prstGeom prst="line">
            <a:avLst/>
          </a:prstGeom>
          <a:ln w="25400" cmpd="dbl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6165304" y="3291830"/>
            <a:ext cx="301681" cy="0"/>
          </a:xfrm>
          <a:prstGeom prst="line">
            <a:avLst/>
          </a:prstGeom>
          <a:ln w="25400" cmpd="dbl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5053825" y="3159861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계층 구분</a:t>
            </a:r>
          </a:p>
        </p:txBody>
      </p:sp>
    </p:spTree>
    <p:extLst>
      <p:ext uri="{BB962C8B-B14F-4D97-AF65-F5344CB8AC3E}">
        <p14:creationId xmlns:p14="http://schemas.microsoft.com/office/powerpoint/2010/main" val="403864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929258" y="883642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929258" y="883642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929258" y="883642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0688" y="51470"/>
            <a:ext cx="4409005" cy="555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8.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아키텍처 실체화</a:t>
            </a:r>
            <a:br>
              <a:rPr lang="en-US" altLang="ko-KR" sz="1688" b="1" dirty="0">
                <a:solidFill>
                  <a:prstClr val="black"/>
                </a:solidFill>
                <a:latin typeface="+mn-ea"/>
              </a:rPr>
            </a:br>
            <a:r>
              <a:rPr lang="en-US" altLang="ko-KR" sz="788" b="1" dirty="0">
                <a:solidFill>
                  <a:prstClr val="black"/>
                </a:solidFill>
                <a:latin typeface="+mn-ea"/>
              </a:rPr>
              <a:t>  </a:t>
            </a:r>
            <a:br>
              <a:rPr lang="en-US" altLang="ko-KR" sz="1688" b="1" dirty="0">
                <a:solidFill>
                  <a:prstClr val="black"/>
                </a:solidFill>
                <a:latin typeface="+mn-ea"/>
              </a:rPr>
            </a:b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8.1 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아키텍처 뷰 작성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: 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모듈 뷰</a:t>
            </a:r>
            <a:endParaRPr lang="ko-KR" altLang="en-US" sz="1000" b="1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233718" y="1067623"/>
            <a:ext cx="1022894" cy="1013757"/>
            <a:chOff x="761629" y="2907641"/>
            <a:chExt cx="2182233" cy="1271919"/>
          </a:xfrm>
        </p:grpSpPr>
        <p:sp>
          <p:nvSpPr>
            <p:cNvPr id="41" name="모서리가 둥근 직사각형 65"/>
            <p:cNvSpPr/>
            <p:nvPr/>
          </p:nvSpPr>
          <p:spPr>
            <a:xfrm>
              <a:off x="761629" y="2907641"/>
              <a:ext cx="2182233" cy="12719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>
                <a:defRPr/>
              </a:pPr>
              <a:endParaRPr lang="ko-KR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70388" y="3270853"/>
              <a:ext cx="1479662" cy="506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13" b="1" dirty="0">
                  <a:latin typeface="+mn-ea"/>
                </a:rPr>
                <a:t>Mobile Client</a:t>
              </a:r>
              <a:endParaRPr lang="ko-KR" altLang="en-US" sz="1013" b="1" dirty="0">
                <a:latin typeface="+mn-ea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419231" y="1073215"/>
            <a:ext cx="992329" cy="693136"/>
            <a:chOff x="4548744" y="1931143"/>
            <a:chExt cx="2818056" cy="6494958"/>
          </a:xfrm>
        </p:grpSpPr>
        <p:sp>
          <p:nvSpPr>
            <p:cNvPr id="48" name="모서리가 둥근 직사각형 41"/>
            <p:cNvSpPr/>
            <p:nvPr/>
          </p:nvSpPr>
          <p:spPr>
            <a:xfrm>
              <a:off x="4548744" y="1931143"/>
              <a:ext cx="2818056" cy="649495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49" name="모서리가 둥근 직사각형 46"/>
            <p:cNvSpPr/>
            <p:nvPr/>
          </p:nvSpPr>
          <p:spPr>
            <a:xfrm>
              <a:off x="4615668" y="2068840"/>
              <a:ext cx="2646780" cy="617936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b="1" dirty="0">
                  <a:solidFill>
                    <a:schemeClr val="tx1"/>
                  </a:solidFill>
                  <a:latin typeface="+mn-ea"/>
                </a:rPr>
                <a:t>Main Server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823178" y="4834223"/>
              <a:ext cx="2229434" cy="1730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defRPr/>
              </a:pPr>
              <a:endPara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643028" y="1058952"/>
            <a:ext cx="929987" cy="1022428"/>
            <a:chOff x="4548744" y="1931143"/>
            <a:chExt cx="2818056" cy="6494958"/>
          </a:xfrm>
        </p:grpSpPr>
        <p:sp>
          <p:nvSpPr>
            <p:cNvPr id="53" name="모서리가 둥근 직사각형 41"/>
            <p:cNvSpPr/>
            <p:nvPr/>
          </p:nvSpPr>
          <p:spPr>
            <a:xfrm>
              <a:off x="4548744" y="1931143"/>
              <a:ext cx="2818056" cy="649495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55" name="모서리가 둥근 직사각형 46"/>
            <p:cNvSpPr/>
            <p:nvPr/>
          </p:nvSpPr>
          <p:spPr>
            <a:xfrm>
              <a:off x="4728387" y="2304099"/>
              <a:ext cx="2473059" cy="567037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DB server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823178" y="4834228"/>
              <a:ext cx="2229435" cy="1173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defRPr/>
              </a:pPr>
              <a:endPara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sp>
        <p:nvSpPr>
          <p:cNvPr id="58" name="모서리가 둥근 직사각형 41"/>
          <p:cNvSpPr/>
          <p:nvPr/>
        </p:nvSpPr>
        <p:spPr>
          <a:xfrm>
            <a:off x="116632" y="915566"/>
            <a:ext cx="3646646" cy="15465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0058" y="57732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1)</a:t>
            </a:r>
            <a:r>
              <a:rPr lang="ko-KR" altLang="en-US" b="1" dirty="0">
                <a:latin typeface="+mn-ea"/>
              </a:rPr>
              <a:t>분할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842375" y="932996"/>
            <a:ext cx="1970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4</a:t>
            </a:r>
            <a:r>
              <a:rPr lang="ko-KR" altLang="en-US" sz="1200" b="1" dirty="0">
                <a:latin typeface="+mn-ea"/>
              </a:rPr>
              <a:t>개의 모듈로 구성된다</a:t>
            </a:r>
            <a:r>
              <a:rPr lang="en-US" altLang="ko-KR" sz="1200" b="1" dirty="0">
                <a:latin typeface="+mn-ea"/>
              </a:rPr>
              <a:t>.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33847" y="242773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2)</a:t>
            </a:r>
            <a:r>
              <a:rPr lang="ko-KR" altLang="en-US" b="1" dirty="0">
                <a:latin typeface="+mn-ea"/>
              </a:rPr>
              <a:t>사용</a:t>
            </a:r>
          </a:p>
        </p:txBody>
      </p:sp>
      <p:grpSp>
        <p:nvGrpSpPr>
          <p:cNvPr id="61" name="그룹 60"/>
          <p:cNvGrpSpPr/>
          <p:nvPr/>
        </p:nvGrpSpPr>
        <p:grpSpPr>
          <a:xfrm>
            <a:off x="188640" y="2899096"/>
            <a:ext cx="891026" cy="942662"/>
            <a:chOff x="761629" y="2907641"/>
            <a:chExt cx="2182233" cy="1271919"/>
          </a:xfrm>
        </p:grpSpPr>
        <p:sp>
          <p:nvSpPr>
            <p:cNvPr id="62" name="모서리가 둥근 직사각형 65"/>
            <p:cNvSpPr/>
            <p:nvPr/>
          </p:nvSpPr>
          <p:spPr>
            <a:xfrm>
              <a:off x="761629" y="2907641"/>
              <a:ext cx="2182233" cy="12719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>
                <a:defRPr/>
              </a:pPr>
              <a:endParaRPr lang="ko-KR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70387" y="3270853"/>
              <a:ext cx="1687966" cy="545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13" b="1" dirty="0">
                  <a:latin typeface="+mn-ea"/>
                </a:rPr>
                <a:t>Mobile Client</a:t>
              </a:r>
              <a:endParaRPr lang="ko-KR" altLang="en-US" sz="1013" b="1" dirty="0">
                <a:latin typeface="+mn-ea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473041" y="2553008"/>
            <a:ext cx="992329" cy="981516"/>
            <a:chOff x="4548744" y="1931143"/>
            <a:chExt cx="2818056" cy="6494958"/>
          </a:xfrm>
        </p:grpSpPr>
        <p:sp>
          <p:nvSpPr>
            <p:cNvPr id="65" name="모서리가 둥근 직사각형 41"/>
            <p:cNvSpPr/>
            <p:nvPr/>
          </p:nvSpPr>
          <p:spPr>
            <a:xfrm>
              <a:off x="4548744" y="1931143"/>
              <a:ext cx="2818056" cy="649495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66" name="모서리가 둥근 직사각형 46"/>
            <p:cNvSpPr/>
            <p:nvPr/>
          </p:nvSpPr>
          <p:spPr>
            <a:xfrm>
              <a:off x="4615668" y="2068840"/>
              <a:ext cx="2646780" cy="617936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Main Server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823178" y="4834226"/>
              <a:ext cx="2229434" cy="122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defRPr/>
              </a:pPr>
              <a:endPara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2912388" y="2542011"/>
            <a:ext cx="929987" cy="1022428"/>
            <a:chOff x="4548744" y="1931143"/>
            <a:chExt cx="2818056" cy="6494958"/>
          </a:xfrm>
        </p:grpSpPr>
        <p:sp>
          <p:nvSpPr>
            <p:cNvPr id="69" name="모서리가 둥근 직사각형 41"/>
            <p:cNvSpPr/>
            <p:nvPr/>
          </p:nvSpPr>
          <p:spPr>
            <a:xfrm>
              <a:off x="4548744" y="1931143"/>
              <a:ext cx="2818056" cy="649495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70" name="모서리가 둥근 직사각형 46"/>
            <p:cNvSpPr/>
            <p:nvPr/>
          </p:nvSpPr>
          <p:spPr>
            <a:xfrm>
              <a:off x="4728387" y="2304099"/>
              <a:ext cx="2473059" cy="567037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b="1" dirty="0">
                  <a:solidFill>
                    <a:schemeClr val="tx1"/>
                  </a:solidFill>
                  <a:latin typeface="+mn-ea"/>
                </a:rPr>
                <a:t>DB server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823178" y="4834228"/>
              <a:ext cx="2229435" cy="1173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defRPr/>
              </a:pPr>
              <a:endPara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cxnSp>
        <p:nvCxnSpPr>
          <p:cNvPr id="75" name="직선 화살표 연결선 74"/>
          <p:cNvCxnSpPr>
            <a:endCxn id="66" idx="1"/>
          </p:cNvCxnSpPr>
          <p:nvPr/>
        </p:nvCxnSpPr>
        <p:spPr>
          <a:xfrm flipV="1">
            <a:off x="1089359" y="3040729"/>
            <a:ext cx="407248" cy="303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8254" y="3083500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&lt;&lt;Uses&gt;&gt;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366482" y="3114067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&lt;&lt;Uses&gt;&gt;</a:t>
            </a:r>
            <a:endParaRPr lang="ko-KR" altLang="en-US" sz="1000" b="1" dirty="0">
              <a:latin typeface="+mn-ea"/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H="1" flipV="1">
            <a:off x="2395451" y="3030684"/>
            <a:ext cx="509698" cy="100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16632" y="4011910"/>
            <a:ext cx="6798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Mobile Client </a:t>
            </a:r>
            <a:r>
              <a:rPr lang="ko-KR" altLang="en-US" sz="1200" b="1" dirty="0">
                <a:latin typeface="+mn-ea"/>
              </a:rPr>
              <a:t>는 </a:t>
            </a:r>
            <a:r>
              <a:rPr lang="en-US" altLang="ko-KR" sz="1200" b="1" dirty="0">
                <a:latin typeface="+mn-ea"/>
              </a:rPr>
              <a:t>Main Server</a:t>
            </a:r>
            <a:r>
              <a:rPr lang="ko-KR" altLang="en-US" sz="1200" b="1" dirty="0">
                <a:latin typeface="+mn-ea"/>
              </a:rPr>
              <a:t>에 기능 로직을 요청하고</a:t>
            </a:r>
            <a:r>
              <a:rPr lang="en-US" altLang="ko-KR" sz="1200" b="1" dirty="0">
                <a:latin typeface="+mn-ea"/>
              </a:rPr>
              <a:t>, </a:t>
            </a:r>
            <a:r>
              <a:rPr lang="ko-KR" altLang="en-US" sz="1200" b="1" dirty="0">
                <a:latin typeface="+mn-ea"/>
              </a:rPr>
              <a:t>결과값으로 사용자 화면을 출력한다</a:t>
            </a:r>
            <a:r>
              <a:rPr lang="en-US" altLang="ko-KR" sz="1200" b="1" dirty="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Main Server </a:t>
            </a:r>
            <a:r>
              <a:rPr lang="ko-KR" altLang="en-US" sz="1200" b="1" dirty="0">
                <a:latin typeface="+mn-ea"/>
              </a:rPr>
              <a:t>는 사용자 요구에 맞는 기능 로직을 실행하고 결과 데이터를 전송한다</a:t>
            </a:r>
            <a:r>
              <a:rPr lang="en-US" altLang="ko-KR" sz="1200" b="1" dirty="0">
                <a:latin typeface="+mn-ea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Main Server </a:t>
            </a:r>
            <a:r>
              <a:rPr lang="ko-KR" altLang="en-US" sz="1200" b="1" dirty="0">
                <a:latin typeface="+mn-ea"/>
              </a:rPr>
              <a:t>는 사용자가 입력한 데이터를 저장하고 동시에 </a:t>
            </a:r>
            <a:r>
              <a:rPr lang="en-US" altLang="ko-KR" sz="1200" b="1" dirty="0">
                <a:latin typeface="+mn-ea"/>
              </a:rPr>
              <a:t>DB</a:t>
            </a:r>
            <a:r>
              <a:rPr lang="ko-KR" altLang="en-US" sz="1200" b="1" dirty="0">
                <a:latin typeface="+mn-ea"/>
              </a:rPr>
              <a:t>서버로 전송한다</a:t>
            </a:r>
            <a:r>
              <a:rPr lang="en-US" altLang="ko-KR" sz="1200" b="1" dirty="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DB </a:t>
            </a:r>
            <a:r>
              <a:rPr lang="ko-KR" altLang="en-US" sz="1200" b="1" dirty="0">
                <a:latin typeface="+mn-ea"/>
              </a:rPr>
              <a:t>서버는 </a:t>
            </a:r>
            <a:r>
              <a:rPr lang="en-US" altLang="ko-KR" sz="1200" b="1" dirty="0">
                <a:latin typeface="+mn-ea"/>
              </a:rPr>
              <a:t>Main Server</a:t>
            </a:r>
            <a:r>
              <a:rPr lang="ko-KR" altLang="en-US" sz="1200" b="1" dirty="0">
                <a:latin typeface="+mn-ea"/>
              </a:rPr>
              <a:t>의 </a:t>
            </a:r>
            <a:r>
              <a:rPr lang="en-US" altLang="ko-KR" sz="1200" b="1" dirty="0">
                <a:latin typeface="+mn-ea"/>
              </a:rPr>
              <a:t>DB</a:t>
            </a:r>
            <a:r>
              <a:rPr lang="ko-KR" altLang="en-US" sz="1200" b="1" dirty="0">
                <a:latin typeface="+mn-ea"/>
              </a:rPr>
              <a:t>에 저장되는 데이터와 같은 데이터를 전송 받고 저장한다</a:t>
            </a:r>
            <a:r>
              <a:rPr lang="en-US" altLang="ko-KR" sz="1200" b="1" dirty="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DB </a:t>
            </a:r>
            <a:r>
              <a:rPr lang="ko-KR" altLang="en-US" sz="1200" b="1" dirty="0">
                <a:latin typeface="+mn-ea"/>
              </a:rPr>
              <a:t>서버는 </a:t>
            </a:r>
            <a:r>
              <a:rPr lang="en-US" altLang="ko-KR" sz="1200" b="1" dirty="0">
                <a:latin typeface="+mn-ea"/>
              </a:rPr>
              <a:t>Main Server</a:t>
            </a:r>
            <a:r>
              <a:rPr lang="ko-KR" altLang="en-US" sz="1200" b="1" dirty="0">
                <a:latin typeface="+mn-ea"/>
              </a:rPr>
              <a:t>의 리부팅을 위해 모니터링 시스템의 기능을 사용한다</a:t>
            </a:r>
            <a:r>
              <a:rPr lang="en-US" altLang="ko-KR" sz="1200" b="1" dirty="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b="1" dirty="0">
              <a:latin typeface="+mn-ea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1382538" y="1835282"/>
            <a:ext cx="1099265" cy="595096"/>
            <a:chOff x="4548744" y="1931143"/>
            <a:chExt cx="2818056" cy="6494958"/>
          </a:xfrm>
        </p:grpSpPr>
        <p:sp>
          <p:nvSpPr>
            <p:cNvPr id="82" name="모서리가 둥근 직사각형 41"/>
            <p:cNvSpPr/>
            <p:nvPr/>
          </p:nvSpPr>
          <p:spPr>
            <a:xfrm>
              <a:off x="4548744" y="1931143"/>
              <a:ext cx="2818056" cy="649495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83" name="모서리가 둥근 직사각형 46"/>
            <p:cNvSpPr/>
            <p:nvPr/>
          </p:nvSpPr>
          <p:spPr>
            <a:xfrm>
              <a:off x="4615668" y="2068836"/>
              <a:ext cx="2646781" cy="617936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  <a:latin typeface="+mn-ea"/>
                </a:rPr>
                <a:t>모니터링 시스템</a:t>
              </a:r>
              <a:endParaRPr lang="en-US" altLang="ko-KR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823178" y="4834226"/>
              <a:ext cx="2229434" cy="2015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defRPr/>
              </a:pPr>
              <a:endPara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1473041" y="3625734"/>
            <a:ext cx="1041193" cy="334924"/>
            <a:chOff x="4548744" y="1931143"/>
            <a:chExt cx="2818056" cy="6494958"/>
          </a:xfrm>
        </p:grpSpPr>
        <p:sp>
          <p:nvSpPr>
            <p:cNvPr id="86" name="모서리가 둥근 직사각형 41"/>
            <p:cNvSpPr/>
            <p:nvPr/>
          </p:nvSpPr>
          <p:spPr>
            <a:xfrm>
              <a:off x="4548744" y="1931143"/>
              <a:ext cx="2818056" cy="649495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87" name="모서리가 둥근 직사각형 46"/>
            <p:cNvSpPr/>
            <p:nvPr/>
          </p:nvSpPr>
          <p:spPr>
            <a:xfrm>
              <a:off x="4615668" y="2068836"/>
              <a:ext cx="2646781" cy="617936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  <a:latin typeface="+mn-ea"/>
                </a:rPr>
                <a:t>모니터링 시스템</a:t>
              </a:r>
              <a:endParaRPr lang="en-US" altLang="ko-KR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823176" y="4834234"/>
              <a:ext cx="2229435" cy="3581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defRPr/>
              </a:pPr>
              <a:endPara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cxnSp>
        <p:nvCxnSpPr>
          <p:cNvPr id="89" name="직선 화살표 연결선 88"/>
          <p:cNvCxnSpPr>
            <a:endCxn id="86" idx="3"/>
          </p:cNvCxnSpPr>
          <p:nvPr/>
        </p:nvCxnSpPr>
        <p:spPr>
          <a:xfrm flipH="1">
            <a:off x="2514234" y="3418999"/>
            <a:ext cx="457439" cy="3741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2589547" y="3580979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&lt;&lt;Uses&gt;&gt;</a:t>
            </a:r>
            <a:endParaRPr lang="ko-KR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464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857251" y="667619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857251" y="667619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857251" y="667619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70112" y="560266"/>
            <a:ext cx="4409005" cy="555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8.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아키텍처 실체화</a:t>
            </a:r>
            <a:br>
              <a:rPr lang="en-US" altLang="ko-KR" sz="1688" b="1" dirty="0">
                <a:solidFill>
                  <a:prstClr val="black"/>
                </a:solidFill>
                <a:latin typeface="+mn-ea"/>
              </a:rPr>
            </a:br>
            <a:r>
              <a:rPr lang="en-US" altLang="ko-KR" sz="788" b="1" dirty="0">
                <a:solidFill>
                  <a:prstClr val="black"/>
                </a:solidFill>
                <a:latin typeface="+mn-ea"/>
              </a:rPr>
              <a:t>  </a:t>
            </a:r>
            <a:br>
              <a:rPr lang="en-US" altLang="ko-KR" sz="1688" b="1" dirty="0">
                <a:solidFill>
                  <a:prstClr val="black"/>
                </a:solidFill>
                <a:latin typeface="+mn-ea"/>
              </a:rPr>
            </a:b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8.1 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아키텍처 뷰 작성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: C&amp;C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 뷰</a:t>
            </a:r>
            <a:endParaRPr lang="ko-KR" altLang="en-US" sz="1000" b="1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14" name="Rectangle 2"/>
          <p:cNvSpPr>
            <a:spLocks noChangeArrowheads="1"/>
          </p:cNvSpPr>
          <p:nvPr/>
        </p:nvSpPr>
        <p:spPr bwMode="auto">
          <a:xfrm>
            <a:off x="929259" y="1146508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sp>
        <p:nvSpPr>
          <p:cNvPr id="115" name="Rectangle 4"/>
          <p:cNvSpPr>
            <a:spLocks noChangeArrowheads="1"/>
          </p:cNvSpPr>
          <p:nvPr/>
        </p:nvSpPr>
        <p:spPr bwMode="auto">
          <a:xfrm>
            <a:off x="929259" y="1146508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sp>
        <p:nvSpPr>
          <p:cNvPr id="116" name="Rectangle 6"/>
          <p:cNvSpPr>
            <a:spLocks noChangeArrowheads="1"/>
          </p:cNvSpPr>
          <p:nvPr/>
        </p:nvSpPr>
        <p:spPr bwMode="auto">
          <a:xfrm>
            <a:off x="929259" y="1146508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173858" y="1500903"/>
            <a:ext cx="1759220" cy="1602235"/>
            <a:chOff x="761629" y="2907641"/>
            <a:chExt cx="2182233" cy="1483416"/>
          </a:xfrm>
        </p:grpSpPr>
        <p:sp>
          <p:nvSpPr>
            <p:cNvPr id="118" name="모서리가 둥근 직사각형 65"/>
            <p:cNvSpPr/>
            <p:nvPr/>
          </p:nvSpPr>
          <p:spPr>
            <a:xfrm>
              <a:off x="761629" y="2907641"/>
              <a:ext cx="2182233" cy="12719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>
                <a:defRPr/>
              </a:pPr>
              <a:endParaRPr lang="ko-KR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023304" y="4161255"/>
              <a:ext cx="1479662" cy="229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13" b="1" dirty="0">
                  <a:latin typeface="+mn-ea"/>
                </a:rPr>
                <a:t>Mobile Client</a:t>
              </a:r>
              <a:endParaRPr lang="ko-KR" altLang="en-US" sz="1013" b="1" dirty="0">
                <a:latin typeface="+mn-ea"/>
              </a:endParaRPr>
            </a:p>
          </p:txBody>
        </p:sp>
      </p:grpSp>
      <p:sp>
        <p:nvSpPr>
          <p:cNvPr id="120" name="모서리가 둥근 직사각형 38"/>
          <p:cNvSpPr/>
          <p:nvPr/>
        </p:nvSpPr>
        <p:spPr>
          <a:xfrm>
            <a:off x="268813" y="1662172"/>
            <a:ext cx="1569309" cy="112866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1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683682" y="2925070"/>
            <a:ext cx="11523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Main</a:t>
            </a:r>
            <a:r>
              <a:rPr lang="ko-KR" altLang="en-US" sz="1013" b="1" dirty="0">
                <a:latin typeface="+mn-ea"/>
              </a:rPr>
              <a:t> </a:t>
            </a:r>
            <a:r>
              <a:rPr lang="en-US" altLang="ko-KR" sz="1013" b="1" dirty="0">
                <a:latin typeface="+mn-ea"/>
              </a:rPr>
              <a:t>Server</a:t>
            </a:r>
            <a:endParaRPr lang="ko-KR" altLang="en-US" sz="1013" b="1" dirty="0">
              <a:latin typeface="+mn-ea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1893686" y="1421368"/>
            <a:ext cx="2268939" cy="1555759"/>
            <a:chOff x="3878320" y="1931143"/>
            <a:chExt cx="3488480" cy="6494958"/>
          </a:xfrm>
        </p:grpSpPr>
        <p:sp>
          <p:nvSpPr>
            <p:cNvPr id="123" name="모서리가 둥근 직사각형 41"/>
            <p:cNvSpPr/>
            <p:nvPr/>
          </p:nvSpPr>
          <p:spPr>
            <a:xfrm>
              <a:off x="4548744" y="1931143"/>
              <a:ext cx="2818056" cy="649495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124" name="모서리가 둥근 직사각형 46"/>
            <p:cNvSpPr/>
            <p:nvPr/>
          </p:nvSpPr>
          <p:spPr>
            <a:xfrm>
              <a:off x="4615668" y="2068840"/>
              <a:ext cx="2646780" cy="617936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>
                <a:buAutoNum type="arabicPeriod"/>
              </a:pPr>
              <a:endParaRPr lang="en-US" altLang="ko-KR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823178" y="4834225"/>
              <a:ext cx="2229434" cy="770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defRPr/>
              </a:pPr>
              <a:endPara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endParaRPr>
            </a:p>
          </p:txBody>
        </p:sp>
        <p:cxnSp>
          <p:nvCxnSpPr>
            <p:cNvPr id="126" name="직선 화살표 연결선 125"/>
            <p:cNvCxnSpPr/>
            <p:nvPr/>
          </p:nvCxnSpPr>
          <p:spPr>
            <a:xfrm>
              <a:off x="3878320" y="4028179"/>
              <a:ext cx="893372" cy="58347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7" name="TextBox 126"/>
          <p:cNvSpPr txBox="1"/>
          <p:nvPr/>
        </p:nvSpPr>
        <p:spPr>
          <a:xfrm>
            <a:off x="4952112" y="2950610"/>
            <a:ext cx="114348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DB</a:t>
            </a:r>
            <a:r>
              <a:rPr lang="ko-KR" altLang="en-US" sz="1013" b="1" dirty="0">
                <a:latin typeface="+mn-ea"/>
              </a:rPr>
              <a:t> </a:t>
            </a:r>
            <a:r>
              <a:rPr lang="en-US" altLang="ko-KR" sz="1013" b="1" dirty="0">
                <a:latin typeface="+mn-ea"/>
              </a:rPr>
              <a:t>Server</a:t>
            </a:r>
            <a:endParaRPr lang="ko-KR" altLang="en-US" sz="1013" b="1" dirty="0">
              <a:latin typeface="+mn-ea"/>
            </a:endParaRPr>
          </a:p>
        </p:txBody>
      </p:sp>
      <p:grpSp>
        <p:nvGrpSpPr>
          <p:cNvPr id="128" name="그룹 127"/>
          <p:cNvGrpSpPr/>
          <p:nvPr/>
        </p:nvGrpSpPr>
        <p:grpSpPr>
          <a:xfrm>
            <a:off x="4024125" y="1421078"/>
            <a:ext cx="2514871" cy="1576602"/>
            <a:chOff x="3876121" y="1931143"/>
            <a:chExt cx="3490679" cy="6494958"/>
          </a:xfrm>
        </p:grpSpPr>
        <p:sp>
          <p:nvSpPr>
            <p:cNvPr id="129" name="모서리가 둥근 직사각형 41"/>
            <p:cNvSpPr/>
            <p:nvPr/>
          </p:nvSpPr>
          <p:spPr>
            <a:xfrm>
              <a:off x="4548744" y="1931143"/>
              <a:ext cx="2818056" cy="649495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130" name="모서리가 둥근 직사각형 46"/>
            <p:cNvSpPr/>
            <p:nvPr/>
          </p:nvSpPr>
          <p:spPr>
            <a:xfrm>
              <a:off x="4728387" y="2304099"/>
              <a:ext cx="2473059" cy="567037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>
                <a:buAutoNum type="arabicPeriod"/>
              </a:pPr>
              <a:endParaRPr lang="en-US" altLang="ko-KR" sz="9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823178" y="4834224"/>
              <a:ext cx="2229434" cy="760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defRPr/>
              </a:pPr>
              <a:endPara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endParaRPr>
            </a:p>
          </p:txBody>
        </p:sp>
        <p:cxnSp>
          <p:nvCxnSpPr>
            <p:cNvPr id="132" name="직선 화살표 연결선 131"/>
            <p:cNvCxnSpPr/>
            <p:nvPr/>
          </p:nvCxnSpPr>
          <p:spPr>
            <a:xfrm>
              <a:off x="3876121" y="4001650"/>
              <a:ext cx="852266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3" name="직선 화살표 연결선 132"/>
          <p:cNvCxnSpPr/>
          <p:nvPr/>
        </p:nvCxnSpPr>
        <p:spPr>
          <a:xfrm>
            <a:off x="1849906" y="2323269"/>
            <a:ext cx="652859" cy="682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497947" y="973780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유선 통신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3498335" y="757788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무선 통신</a:t>
            </a:r>
          </a:p>
        </p:txBody>
      </p:sp>
      <p:cxnSp>
        <p:nvCxnSpPr>
          <p:cNvPr id="137" name="직선 화살표 연결선 136"/>
          <p:cNvCxnSpPr/>
          <p:nvPr/>
        </p:nvCxnSpPr>
        <p:spPr>
          <a:xfrm>
            <a:off x="4442523" y="1088966"/>
            <a:ext cx="360949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/>
          <p:nvPr/>
        </p:nvCxnSpPr>
        <p:spPr>
          <a:xfrm>
            <a:off x="4427525" y="865175"/>
            <a:ext cx="375947" cy="183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/>
          <p:nvPr/>
        </p:nvCxnSpPr>
        <p:spPr>
          <a:xfrm>
            <a:off x="4024124" y="2499742"/>
            <a:ext cx="614018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3695631" y="1624571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데이터 입력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3759274" y="2524303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모니터링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711988" y="1710381"/>
            <a:ext cx="889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로직 요청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865" y="2384153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결과값 전송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4809" y="3973001"/>
            <a:ext cx="5804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Mobile Client </a:t>
            </a:r>
            <a:r>
              <a:rPr lang="ko-KR" altLang="en-US" sz="1200" b="1" dirty="0">
                <a:latin typeface="+mn-ea"/>
              </a:rPr>
              <a:t>는 </a:t>
            </a:r>
            <a:r>
              <a:rPr lang="en-US" altLang="ko-KR" sz="1200" b="1" dirty="0">
                <a:latin typeface="+mn-ea"/>
              </a:rPr>
              <a:t>Main Server </a:t>
            </a:r>
            <a:r>
              <a:rPr lang="ko-KR" altLang="en-US" sz="1200" b="1" dirty="0">
                <a:latin typeface="+mn-ea"/>
              </a:rPr>
              <a:t>로 로직을 요청하고 결과값을 받는다</a:t>
            </a:r>
            <a:r>
              <a:rPr lang="en-US" altLang="ko-KR" sz="1200" b="1" dirty="0">
                <a:latin typeface="+mn-ea"/>
              </a:rPr>
              <a:t>.</a:t>
            </a:r>
          </a:p>
          <a:p>
            <a:r>
              <a:rPr lang="en-US" altLang="ko-KR" sz="1200" b="1" dirty="0">
                <a:latin typeface="+mn-ea"/>
              </a:rPr>
              <a:t>Main Server</a:t>
            </a:r>
            <a:r>
              <a:rPr lang="ko-KR" altLang="en-US" sz="1200" b="1" dirty="0">
                <a:latin typeface="+mn-ea"/>
              </a:rPr>
              <a:t>는 요청에 따라 데이터를 불러와 로직을 수행하고 결과값을 전송한다</a:t>
            </a:r>
            <a:r>
              <a:rPr lang="en-US" altLang="ko-KR" sz="1200" b="1" dirty="0">
                <a:latin typeface="+mn-ea"/>
              </a:rPr>
              <a:t>.</a:t>
            </a:r>
          </a:p>
          <a:p>
            <a:r>
              <a:rPr lang="en-US" altLang="ko-KR" sz="1200" b="1" dirty="0">
                <a:latin typeface="+mn-ea"/>
              </a:rPr>
              <a:t>Main Server</a:t>
            </a:r>
            <a:r>
              <a:rPr lang="ko-KR" altLang="en-US" sz="1200" b="1" dirty="0">
                <a:latin typeface="+mn-ea"/>
              </a:rPr>
              <a:t>는 </a:t>
            </a:r>
            <a:r>
              <a:rPr lang="en-US" altLang="ko-KR" sz="1200" b="1" dirty="0">
                <a:latin typeface="+mn-ea"/>
              </a:rPr>
              <a:t>DB Server </a:t>
            </a:r>
            <a:r>
              <a:rPr lang="ko-KR" altLang="en-US" sz="1200" b="1" dirty="0">
                <a:latin typeface="+mn-ea"/>
              </a:rPr>
              <a:t>에 데이터를 전송한다</a:t>
            </a:r>
            <a:r>
              <a:rPr lang="en-US" altLang="ko-KR" sz="1200" b="1" dirty="0">
                <a:latin typeface="+mn-ea"/>
              </a:rPr>
              <a:t>.</a:t>
            </a:r>
          </a:p>
          <a:p>
            <a:r>
              <a:rPr lang="en-US" altLang="ko-KR" sz="1200" b="1" dirty="0">
                <a:latin typeface="+mn-ea"/>
              </a:rPr>
              <a:t>DB Server</a:t>
            </a:r>
            <a:r>
              <a:rPr lang="ko-KR" altLang="en-US" sz="1200" b="1" dirty="0">
                <a:latin typeface="+mn-ea"/>
              </a:rPr>
              <a:t>는 데이터를 저장하고</a:t>
            </a:r>
            <a:r>
              <a:rPr lang="en-US" altLang="ko-KR" sz="1200" b="1" dirty="0">
                <a:latin typeface="+mn-ea"/>
              </a:rPr>
              <a:t>, Main Server</a:t>
            </a:r>
            <a:r>
              <a:rPr lang="ko-KR" altLang="en-US" sz="1200" b="1" dirty="0">
                <a:latin typeface="+mn-ea"/>
              </a:rPr>
              <a:t>를 모니터링 한다</a:t>
            </a:r>
            <a:r>
              <a:rPr lang="en-US" altLang="ko-KR" sz="1200" b="1" dirty="0">
                <a:latin typeface="+mn-ea"/>
              </a:rPr>
              <a:t>.</a:t>
            </a:r>
            <a:endParaRPr lang="ko-KR" altLang="en-US" sz="1200" b="1" dirty="0">
              <a:latin typeface="+mn-ea"/>
            </a:endParaRPr>
          </a:p>
        </p:txBody>
      </p:sp>
      <p:grpSp>
        <p:nvGrpSpPr>
          <p:cNvPr id="151" name="그룹 150"/>
          <p:cNvGrpSpPr/>
          <p:nvPr/>
        </p:nvGrpSpPr>
        <p:grpSpPr>
          <a:xfrm>
            <a:off x="2320535" y="3297689"/>
            <a:ext cx="1832889" cy="595096"/>
            <a:chOff x="4548744" y="1931143"/>
            <a:chExt cx="2818056" cy="6494958"/>
          </a:xfrm>
        </p:grpSpPr>
        <p:sp>
          <p:nvSpPr>
            <p:cNvPr id="152" name="모서리가 둥근 직사각형 41"/>
            <p:cNvSpPr/>
            <p:nvPr/>
          </p:nvSpPr>
          <p:spPr>
            <a:xfrm>
              <a:off x="4548744" y="1931143"/>
              <a:ext cx="2818056" cy="649495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153" name="모서리가 둥근 직사각형 46"/>
            <p:cNvSpPr/>
            <p:nvPr/>
          </p:nvSpPr>
          <p:spPr>
            <a:xfrm>
              <a:off x="4615668" y="2068836"/>
              <a:ext cx="2646781" cy="617936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>
                <a:buAutoNum type="arabicPeriod"/>
              </a:pPr>
              <a:endParaRPr lang="en-US" altLang="ko-KR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823177" y="4834226"/>
              <a:ext cx="2229434" cy="2015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defRPr/>
              </a:pPr>
              <a:endPara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2451847" y="3313019"/>
            <a:ext cx="1506427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13" b="1" dirty="0">
                <a:latin typeface="+mn-ea"/>
              </a:rPr>
              <a:t>모니터링 </a:t>
            </a:r>
            <a:r>
              <a:rPr lang="en-US" altLang="ko-KR" sz="1013" b="1" dirty="0">
                <a:latin typeface="+mn-ea"/>
              </a:rPr>
              <a:t>System</a:t>
            </a:r>
            <a:endParaRPr lang="ko-KR" altLang="en-US" sz="1013" b="1" dirty="0">
              <a:latin typeface="+mn-ea"/>
            </a:endParaRPr>
          </a:p>
        </p:txBody>
      </p:sp>
      <p:cxnSp>
        <p:nvCxnSpPr>
          <p:cNvPr id="156" name="직선 화살표 연결선 155"/>
          <p:cNvCxnSpPr>
            <a:stCxn id="153" idx="3"/>
          </p:cNvCxnSpPr>
          <p:nvPr/>
        </p:nvCxnSpPr>
        <p:spPr>
          <a:xfrm flipV="1">
            <a:off x="4085553" y="2868344"/>
            <a:ext cx="672718" cy="725051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112549" y="3261190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>
                <a:latin typeface="+mn-ea"/>
              </a:rPr>
              <a:t>리부팅</a:t>
            </a:r>
            <a:r>
              <a:rPr lang="ko-KR" altLang="en-US" sz="1000" b="1" dirty="0">
                <a:latin typeface="+mn-ea"/>
              </a:rPr>
              <a:t> 요청</a:t>
            </a:r>
          </a:p>
        </p:txBody>
      </p:sp>
      <p:cxnSp>
        <p:nvCxnSpPr>
          <p:cNvPr id="158" name="직선 화살표 연결선 157"/>
          <p:cNvCxnSpPr/>
          <p:nvPr/>
        </p:nvCxnSpPr>
        <p:spPr>
          <a:xfrm flipH="1">
            <a:off x="4854735" y="629145"/>
            <a:ext cx="387711" cy="6105"/>
          </a:xfrm>
          <a:prstGeom prst="straightConnector1">
            <a:avLst/>
          </a:prstGeom>
          <a:ln w="25400">
            <a:solidFill>
              <a:schemeClr val="tx2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3686784" y="501436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시스템 내부 이동</a:t>
            </a:r>
          </a:p>
        </p:txBody>
      </p:sp>
    </p:spTree>
    <p:extLst>
      <p:ext uri="{BB962C8B-B14F-4D97-AF65-F5344CB8AC3E}">
        <p14:creationId xmlns:p14="http://schemas.microsoft.com/office/powerpoint/2010/main" val="211368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92696" y="443762"/>
            <a:ext cx="4409005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8.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아키텍처 실체화</a:t>
            </a:r>
            <a:br>
              <a:rPr lang="en-US" altLang="ko-KR" sz="1600" b="1" dirty="0">
                <a:solidFill>
                  <a:prstClr val="black"/>
                </a:solidFill>
                <a:latin typeface="+mn-ea"/>
              </a:rPr>
            </a:br>
            <a:r>
              <a:rPr lang="en-US" altLang="ko-KR" sz="700" b="1" dirty="0">
                <a:solidFill>
                  <a:prstClr val="black"/>
                </a:solidFill>
                <a:latin typeface="+mn-ea"/>
              </a:rPr>
              <a:t>  </a:t>
            </a:r>
            <a:br>
              <a:rPr lang="en-US" altLang="ko-KR" sz="1600" b="1" dirty="0">
                <a:solidFill>
                  <a:prstClr val="black"/>
                </a:solidFill>
                <a:latin typeface="+mn-ea"/>
              </a:rPr>
            </a:b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8.1 </a:t>
            </a:r>
            <a:r>
              <a:rPr lang="ko-KR" altLang="en-US" sz="900" b="1" dirty="0">
                <a:solidFill>
                  <a:prstClr val="black"/>
                </a:solidFill>
                <a:latin typeface="+mn-ea"/>
              </a:rPr>
              <a:t>아키텍처 뷰 작성 </a:t>
            </a:r>
            <a:r>
              <a:rPr lang="en-US" altLang="ko-KR" sz="900" b="1" dirty="0">
                <a:solidFill>
                  <a:prstClr val="black"/>
                </a:solidFill>
                <a:latin typeface="+mn-ea"/>
              </a:rPr>
              <a:t>: </a:t>
            </a:r>
            <a:r>
              <a:rPr lang="ko-KR" altLang="en-US" sz="900" b="1" dirty="0">
                <a:solidFill>
                  <a:prstClr val="black"/>
                </a:solidFill>
                <a:latin typeface="+mn-ea"/>
              </a:rPr>
              <a:t>할당 뷰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6" name="정육면체 5"/>
          <p:cNvSpPr/>
          <p:nvPr/>
        </p:nvSpPr>
        <p:spPr>
          <a:xfrm>
            <a:off x="2873691" y="1352261"/>
            <a:ext cx="1152128" cy="1003465"/>
          </a:xfrm>
          <a:prstGeom prst="cub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797747" y="2406188"/>
            <a:ext cx="1517805" cy="355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defRPr/>
            </a:pPr>
            <a:r>
              <a:rPr lang="en-US" altLang="ko-KR" sz="800" b="1" kern="100" dirty="0">
                <a:latin typeface="+mn-ea"/>
              </a:rPr>
              <a:t>CPU : i7 6700k (4Core)</a:t>
            </a:r>
          </a:p>
          <a:p>
            <a:pPr>
              <a:lnSpc>
                <a:spcPct val="107000"/>
              </a:lnSpc>
              <a:defRPr/>
            </a:pPr>
            <a:r>
              <a:rPr lang="en-US" altLang="ko-KR" sz="800" b="1" kern="100" dirty="0">
                <a:latin typeface="+mn-ea"/>
                <a:cs typeface="Times New Roman" panose="02020603050405020304" pitchFamily="18" charset="0"/>
              </a:rPr>
              <a:t>RAM : 16GB (PC4-17000)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797747" y="2746474"/>
            <a:ext cx="1625695" cy="355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defRPr/>
            </a:pPr>
            <a:r>
              <a:rPr lang="en-US" altLang="ko-KR" sz="800" b="1" kern="100" dirty="0">
                <a:latin typeface="+mn-ea"/>
                <a:cs typeface="Times New Roman" panose="02020603050405020304" pitchFamily="18" charset="0"/>
              </a:rPr>
              <a:t>HDD : 2TB (SATA3)</a:t>
            </a:r>
          </a:p>
          <a:p>
            <a:pPr>
              <a:lnSpc>
                <a:spcPct val="107000"/>
              </a:lnSpc>
              <a:defRPr/>
            </a:pPr>
            <a:r>
              <a:rPr lang="en-US" altLang="ko-KR" sz="800" b="1" kern="100" dirty="0">
                <a:latin typeface="+mn-ea"/>
                <a:cs typeface="Times New Roman" panose="02020603050405020304" pitchFamily="18" charset="0"/>
              </a:rPr>
              <a:t>OS : Window Server 2012</a:t>
            </a:r>
          </a:p>
        </p:txBody>
      </p:sp>
      <p:sp>
        <p:nvSpPr>
          <p:cNvPr id="23" name="정육면체 22"/>
          <p:cNvSpPr/>
          <p:nvPr/>
        </p:nvSpPr>
        <p:spPr>
          <a:xfrm>
            <a:off x="692696" y="1280253"/>
            <a:ext cx="1152128" cy="1003465"/>
          </a:xfrm>
          <a:prstGeom prst="cub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정육면체 23"/>
          <p:cNvSpPr/>
          <p:nvPr/>
        </p:nvSpPr>
        <p:spPr>
          <a:xfrm>
            <a:off x="4647499" y="1347614"/>
            <a:ext cx="1152128" cy="1003465"/>
          </a:xfrm>
          <a:prstGeom prst="cub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80728" y="1600553"/>
            <a:ext cx="76434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atin typeface="+mn-ea"/>
              </a:rPr>
              <a:t>Mobile Client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05474" y="1650423"/>
            <a:ext cx="76434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atin typeface="+mn-ea"/>
              </a:rPr>
              <a:t>Main Server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841392" y="1669326"/>
            <a:ext cx="76434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atin typeface="+mn-ea"/>
              </a:rPr>
              <a:t>DB Server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647499" y="2354932"/>
            <a:ext cx="1517805" cy="355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defRPr/>
            </a:pPr>
            <a:r>
              <a:rPr lang="en-US" altLang="ko-KR" sz="800" b="1" kern="100" dirty="0">
                <a:latin typeface="+mn-ea"/>
              </a:rPr>
              <a:t>CPU : i7 6700k (4Core)</a:t>
            </a:r>
          </a:p>
          <a:p>
            <a:pPr>
              <a:lnSpc>
                <a:spcPct val="107000"/>
              </a:lnSpc>
              <a:defRPr/>
            </a:pPr>
            <a:r>
              <a:rPr lang="en-US" altLang="ko-KR" sz="800" b="1" kern="100" dirty="0">
                <a:latin typeface="+mn-ea"/>
                <a:cs typeface="Times New Roman" panose="02020603050405020304" pitchFamily="18" charset="0"/>
              </a:rPr>
              <a:t>RAM : 16GB (PC4-17000)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509120" y="2744373"/>
            <a:ext cx="1625695" cy="355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defRPr/>
            </a:pPr>
            <a:r>
              <a:rPr lang="en-US" altLang="ko-KR" sz="800" b="1" kern="100" dirty="0">
                <a:latin typeface="+mn-ea"/>
                <a:cs typeface="Times New Roman" panose="02020603050405020304" pitchFamily="18" charset="0"/>
              </a:rPr>
              <a:t>HDD : 2TB (SATA3)</a:t>
            </a:r>
          </a:p>
          <a:p>
            <a:pPr>
              <a:lnSpc>
                <a:spcPct val="107000"/>
              </a:lnSpc>
              <a:defRPr/>
            </a:pPr>
            <a:r>
              <a:rPr lang="en-US" altLang="ko-KR" sz="800" b="1" kern="100" dirty="0">
                <a:latin typeface="+mn-ea"/>
                <a:cs typeface="Times New Roman" panose="02020603050405020304" pitchFamily="18" charset="0"/>
              </a:rPr>
              <a:t>OS : Window Server 2012</a:t>
            </a:r>
          </a:p>
        </p:txBody>
      </p:sp>
      <p:cxnSp>
        <p:nvCxnSpPr>
          <p:cNvPr id="4" name="직선 연결선 3"/>
          <p:cNvCxnSpPr>
            <a:stCxn id="2" idx="3"/>
            <a:endCxn id="25" idx="1"/>
          </p:cNvCxnSpPr>
          <p:nvPr/>
        </p:nvCxnSpPr>
        <p:spPr>
          <a:xfrm>
            <a:off x="1745070" y="1780573"/>
            <a:ext cx="1260404" cy="49870"/>
          </a:xfrm>
          <a:prstGeom prst="line">
            <a:avLst/>
          </a:prstGeom>
          <a:ln w="1905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25" idx="3"/>
            <a:endCxn id="26" idx="1"/>
          </p:cNvCxnSpPr>
          <p:nvPr/>
        </p:nvCxnSpPr>
        <p:spPr>
          <a:xfrm>
            <a:off x="3769816" y="1830443"/>
            <a:ext cx="1071576" cy="18903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991331" y="1529572"/>
            <a:ext cx="1517805" cy="224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defRPr/>
            </a:pPr>
            <a:r>
              <a:rPr lang="ko-KR" altLang="en-US" sz="800" b="1" kern="100" dirty="0">
                <a:latin typeface="+mn-ea"/>
              </a:rPr>
              <a:t>무선 통신</a:t>
            </a:r>
            <a:endParaRPr lang="en-US" altLang="ko-KR" sz="800" b="1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6727" y="1562448"/>
            <a:ext cx="1517805" cy="224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defRPr/>
            </a:pPr>
            <a:r>
              <a:rPr lang="ko-KR" altLang="en-US" sz="800" b="1" kern="100" dirty="0">
                <a:latin typeface="+mn-ea"/>
              </a:rPr>
              <a:t>유선통신</a:t>
            </a:r>
            <a:endParaRPr lang="en-US" altLang="ko-KR" sz="800" b="1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16632" y="2420896"/>
            <a:ext cx="2307404" cy="224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defRPr/>
            </a:pPr>
            <a:r>
              <a:rPr lang="ko-KR" altLang="en-US" sz="800" b="1" kern="100" dirty="0">
                <a:latin typeface="+mn-ea"/>
              </a:rPr>
              <a:t>사용 단말 </a:t>
            </a:r>
            <a:r>
              <a:rPr lang="en-US" altLang="ko-KR" sz="800" b="1" kern="100" dirty="0">
                <a:latin typeface="+mn-ea"/>
              </a:rPr>
              <a:t>: Android </a:t>
            </a:r>
            <a:r>
              <a:rPr lang="ko-KR" altLang="en-US" sz="800" b="1" kern="100" dirty="0" err="1">
                <a:latin typeface="+mn-ea"/>
              </a:rPr>
              <a:t>코덱스</a:t>
            </a:r>
            <a:r>
              <a:rPr lang="ko-KR" altLang="en-US" sz="800" b="1" kern="100" dirty="0">
                <a:latin typeface="+mn-ea"/>
              </a:rPr>
              <a:t> </a:t>
            </a:r>
            <a:r>
              <a:rPr lang="en-US" altLang="ko-KR" sz="800" b="1" kern="100" dirty="0">
                <a:latin typeface="+mn-ea"/>
              </a:rPr>
              <a:t>A15 1.6Ghz </a:t>
            </a:r>
            <a:r>
              <a:rPr lang="ko-KR" altLang="en-US" sz="800" b="1" kern="100" dirty="0">
                <a:latin typeface="+mn-ea"/>
              </a:rPr>
              <a:t>듀얼</a:t>
            </a:r>
            <a:r>
              <a:rPr lang="en-US" altLang="ko-KR" sz="800" b="1" kern="100" dirty="0">
                <a:latin typeface="+mn-ea"/>
              </a:rPr>
              <a:t> </a:t>
            </a:r>
            <a:endParaRPr lang="en-US" altLang="ko-KR" sz="800" b="1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49405" y="3556233"/>
            <a:ext cx="5197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Mobile Client </a:t>
            </a:r>
            <a:r>
              <a:rPr lang="ko-KR" altLang="en-US" sz="1200" b="1" dirty="0">
                <a:latin typeface="+mn-ea"/>
              </a:rPr>
              <a:t>는 안드로이드 기기에 설치한다</a:t>
            </a:r>
            <a:r>
              <a:rPr lang="en-US" altLang="ko-KR" sz="1200" b="1" dirty="0">
                <a:latin typeface="+mn-ea"/>
              </a:rPr>
              <a:t>.</a:t>
            </a:r>
          </a:p>
          <a:p>
            <a:r>
              <a:rPr lang="en-US" altLang="ko-KR" sz="1200" b="1" dirty="0">
                <a:latin typeface="+mn-ea"/>
              </a:rPr>
              <a:t>Main Server</a:t>
            </a:r>
            <a:r>
              <a:rPr lang="ko-KR" altLang="en-US" sz="1200" b="1" dirty="0">
                <a:latin typeface="+mn-ea"/>
              </a:rPr>
              <a:t>와 </a:t>
            </a:r>
            <a:r>
              <a:rPr lang="en-US" altLang="ko-KR" sz="1200" b="1" dirty="0">
                <a:latin typeface="+mn-ea"/>
              </a:rPr>
              <a:t>DB Server</a:t>
            </a:r>
            <a:r>
              <a:rPr lang="ko-KR" altLang="en-US" sz="1200" b="1" dirty="0">
                <a:latin typeface="+mn-ea"/>
              </a:rPr>
              <a:t>는 각기 다른 기기에 설치한다</a:t>
            </a:r>
            <a:r>
              <a:rPr lang="en-US" altLang="ko-KR" sz="1200" b="1" dirty="0">
                <a:latin typeface="+mn-ea"/>
              </a:rPr>
              <a:t>.</a:t>
            </a:r>
            <a:r>
              <a:rPr lang="ko-KR" altLang="en-US" sz="1200" b="1" dirty="0">
                <a:latin typeface="+mn-ea"/>
              </a:rPr>
              <a:t> </a:t>
            </a:r>
            <a:endParaRPr lang="en-US" altLang="ko-KR" sz="1200" b="1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DB Server</a:t>
            </a:r>
            <a:r>
              <a:rPr lang="ko-KR" altLang="en-US" sz="1200" b="1" dirty="0">
                <a:latin typeface="+mn-ea"/>
              </a:rPr>
              <a:t>와 </a:t>
            </a:r>
            <a:r>
              <a:rPr lang="en-US" altLang="ko-KR" sz="1200" b="1" dirty="0">
                <a:latin typeface="+mn-ea"/>
              </a:rPr>
              <a:t>Main Server</a:t>
            </a:r>
            <a:r>
              <a:rPr lang="ko-KR" altLang="en-US" sz="1200" b="1" dirty="0">
                <a:latin typeface="+mn-ea"/>
              </a:rPr>
              <a:t>는 물리적으로 분리하고 네트워크로 연결한다</a:t>
            </a:r>
            <a:r>
              <a:rPr lang="en-US" altLang="ko-KR" sz="1200" b="1" dirty="0">
                <a:latin typeface="+mn-ea"/>
              </a:rPr>
              <a:t>.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005474" y="2119363"/>
            <a:ext cx="762029" cy="194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latin typeface="+mn-ea"/>
              </a:rPr>
              <a:t>모니터링</a:t>
            </a:r>
            <a:endParaRPr lang="ko-KR" altLang="en-US" sz="1100" b="1" dirty="0">
              <a:latin typeface="+mn-ea"/>
            </a:endParaRPr>
          </a:p>
        </p:txBody>
      </p:sp>
      <p:cxnSp>
        <p:nvCxnSpPr>
          <p:cNvPr id="55" name="직선 연결선 54"/>
          <p:cNvCxnSpPr>
            <a:stCxn id="52" idx="3"/>
          </p:cNvCxnSpPr>
          <p:nvPr/>
        </p:nvCxnSpPr>
        <p:spPr>
          <a:xfrm flipV="1">
            <a:off x="3767503" y="1864473"/>
            <a:ext cx="1073889" cy="352361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8926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5285184" y="4803998"/>
            <a:ext cx="1600200" cy="273844"/>
          </a:xfrm>
        </p:spPr>
        <p:txBody>
          <a:bodyPr/>
          <a:lstStyle/>
          <a:p>
            <a:fld id="{F0508D30-3D09-4D35-B4B6-A8E0F30728FA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2696" y="301610"/>
            <a:ext cx="34563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defRPr/>
            </a:pP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</a:rPr>
              <a:t>8.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</a:rPr>
              <a:t>아키텍처 요구사항 검토</a:t>
            </a:r>
          </a:p>
          <a:p>
            <a:pPr fontAlgn="base">
              <a:defRPr/>
            </a:pP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</a:rPr>
              <a:t>8.1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</a:rPr>
              <a:t>아키텍처 드라이버 식별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</a:rPr>
              <a:t>(2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</a:rPr>
              <a:t>차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itchFamily="50" charset="-127"/>
              </a:rPr>
              <a:t>)</a:t>
            </a:r>
            <a:endParaRPr lang="ko-KR" altLang="en-US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332656" y="915687"/>
          <a:ext cx="6048673" cy="806277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04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7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400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기호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내용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관련 항목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중요도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구현 성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합계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AD1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`</a:t>
                      </a:r>
                      <a:endParaRPr lang="en-US" altLang="ko-KR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변경 용이성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BG2,BG3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, HFR3, HRF4 , C5 ,FR12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18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AD2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`</a:t>
                      </a:r>
                      <a:endParaRPr lang="en-US" altLang="ko-KR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Client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기능성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FR2,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FR11,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FR13 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57827234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328546" y="2060970"/>
          <a:ext cx="6048673" cy="112577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04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7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172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기호 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내용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관련 항목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중요도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구현 성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합계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AD3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`</a:t>
                      </a:r>
                      <a:endParaRPr lang="en-US" altLang="ko-KR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적합성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BG1,BG4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, HFR1, HRF2 , C5 ,FR1,3-10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15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15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30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AD4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`</a:t>
                      </a:r>
                      <a:endParaRPr lang="en-US" altLang="ko-KR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유지보수성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HFR</a:t>
                      </a: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 5, </a:t>
                      </a: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C5 , FR15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11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20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57827234"/>
                  </a:ext>
                </a:extLst>
              </a:tr>
              <a:tr h="300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AD5’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운영성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C1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344950038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28118" y="627534"/>
            <a:ext cx="2840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Mobile Client </a:t>
            </a:r>
            <a:r>
              <a:rPr lang="ko-KR" altLang="en-US" sz="1400" dirty="0"/>
              <a:t>아키텍처 드라이버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0648" y="1779662"/>
            <a:ext cx="2728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Main Server </a:t>
            </a:r>
            <a:r>
              <a:rPr lang="ko-KR" altLang="en-US" sz="1400" dirty="0"/>
              <a:t>아키텍처 드라이버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260648" y="4540237"/>
          <a:ext cx="6048673" cy="527522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04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7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51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기호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내용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관련 항목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중요도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구현 성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합계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AD7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`</a:t>
                      </a:r>
                      <a:endParaRPr lang="en-US" altLang="ko-KR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회복성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+mn-ea"/>
                          <a:cs typeface="+mn-cs"/>
                        </a:rPr>
                        <a:t>HFR5, C5 ,FR14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9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18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56110" y="4201497"/>
            <a:ext cx="2554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DB Server </a:t>
            </a:r>
            <a:r>
              <a:rPr lang="ko-KR" altLang="en-US" sz="1400" dirty="0"/>
              <a:t>아키텍처 드라이버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258978" y="3587476"/>
          <a:ext cx="6048673" cy="520713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04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7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510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기호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내용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관련 항목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중요도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구현 성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합계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6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AD6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ko-KR" altLang="en-US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가용성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C2, FR16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ts val="0"/>
                        </a:spcBef>
                        <a:buNone/>
                        <a:defRPr/>
                      </a:pPr>
                      <a:r>
                        <a:rPr lang="en-US" altLang="ko-KR" sz="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</a:t>
                      </a:r>
                      <a:endParaRPr lang="ko-KR" altLang="en-US" sz="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5782723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89936" y="3248736"/>
            <a:ext cx="3065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모니터링 시스템 아키텍처 드라이버</a:t>
            </a:r>
          </a:p>
        </p:txBody>
      </p:sp>
    </p:spTree>
    <p:extLst>
      <p:ext uri="{BB962C8B-B14F-4D97-AF65-F5344CB8AC3E}">
        <p14:creationId xmlns:p14="http://schemas.microsoft.com/office/powerpoint/2010/main" val="7010376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55">
              <a:defRPr/>
            </a:pPr>
            <a:fld id="{F0508D30-3D09-4D35-B4B6-A8E0F30728FA}" type="slidenum">
              <a:rPr lang="ko-KR" altLang="en-US" b="1">
                <a:solidFill>
                  <a:prstClr val="black">
                    <a:tint val="75000"/>
                  </a:prstClr>
                </a:solidFill>
                <a:latin typeface="+mn-ea"/>
                <a:ea typeface="+mn-ea"/>
              </a:rPr>
              <a:pPr defTabSz="914355">
                <a:defRPr/>
              </a:pPr>
              <a:t>77</a:t>
            </a:fld>
            <a:endParaRPr lang="ko-KR" altLang="en-US" b="1" dirty="0">
              <a:solidFill>
                <a:prstClr val="black">
                  <a:tint val="7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2696" y="51470"/>
            <a:ext cx="3456384" cy="41549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914355" fontAlgn="base">
              <a:defRPr/>
            </a:pP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8.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아키텍처 실체화</a:t>
            </a:r>
          </a:p>
          <a:p>
            <a:pPr defTabSz="914355" fontAlgn="base">
              <a:defRPr/>
            </a:pP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8.2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아키텍처 패턴 및 설계 전술 선정 </a:t>
            </a: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(2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차</a:t>
            </a: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)</a:t>
            </a:r>
            <a:endParaRPr lang="ko-KR" altLang="en-US" sz="10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234893"/>
              </p:ext>
            </p:extLst>
          </p:nvPr>
        </p:nvGraphicFramePr>
        <p:xfrm>
          <a:off x="268853" y="1434826"/>
          <a:ext cx="6120680" cy="867808"/>
        </p:xfrm>
        <a:graphic>
          <a:graphicData uri="http://schemas.openxmlformats.org/drawingml/2006/table">
            <a:tbl>
              <a:tblPr/>
              <a:tblGrid>
                <a:gridCol w="864096">
                  <a:extLst>
                    <a:ext uri="{9D8B030D-6E8A-4147-A177-3AD203B41FA5}">
                      <a16:colId xmlns:a16="http://schemas.microsoft.com/office/drawing/2014/main" val="3302506888"/>
                    </a:ext>
                  </a:extLst>
                </a:gridCol>
                <a:gridCol w="2516392">
                  <a:extLst>
                    <a:ext uri="{9D8B030D-6E8A-4147-A177-3AD203B41FA5}">
                      <a16:colId xmlns:a16="http://schemas.microsoft.com/office/drawing/2014/main" val="706483403"/>
                    </a:ext>
                  </a:extLst>
                </a:gridCol>
                <a:gridCol w="1210023">
                  <a:extLst>
                    <a:ext uri="{9D8B030D-6E8A-4147-A177-3AD203B41FA5}">
                      <a16:colId xmlns:a16="http://schemas.microsoft.com/office/drawing/2014/main" val="2918044442"/>
                    </a:ext>
                  </a:extLst>
                </a:gridCol>
                <a:gridCol w="536975">
                  <a:extLst>
                    <a:ext uri="{9D8B030D-6E8A-4147-A177-3AD203B41FA5}">
                      <a16:colId xmlns:a16="http://schemas.microsoft.com/office/drawing/2014/main" val="1850828854"/>
                    </a:ext>
                  </a:extLst>
                </a:gridCol>
                <a:gridCol w="532219">
                  <a:extLst>
                    <a:ext uri="{9D8B030D-6E8A-4147-A177-3AD203B41FA5}">
                      <a16:colId xmlns:a16="http://schemas.microsoft.com/office/drawing/2014/main" val="1036732193"/>
                    </a:ext>
                  </a:extLst>
                </a:gridCol>
                <a:gridCol w="460975">
                  <a:extLst>
                    <a:ext uri="{9D8B030D-6E8A-4147-A177-3AD203B41FA5}">
                      <a16:colId xmlns:a16="http://schemas.microsoft.com/office/drawing/2014/main" val="1654302970"/>
                    </a:ext>
                  </a:extLst>
                </a:gridCol>
              </a:tblGrid>
              <a:tr h="2693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후보패턴</a:t>
                      </a:r>
                      <a:endParaRPr lang="ko-KR" altLang="en-US" sz="700" b="1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24015" marR="24015" marT="6640" marB="664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세부설계전술</a:t>
                      </a:r>
                      <a:endParaRPr lang="ko-KR" altLang="en-US" sz="700" b="1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품질 요구사항</a:t>
                      </a:r>
                      <a:endParaRPr lang="ko-KR" altLang="en-US" sz="700" b="1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드라이버</a:t>
                      </a:r>
                      <a:endParaRPr lang="ko-KR" altLang="en-US" sz="700" b="1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트레이드오프</a:t>
                      </a:r>
                      <a:endParaRPr lang="ko-KR" altLang="en-US" sz="700" b="1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요소</a:t>
                      </a:r>
                      <a:endParaRPr lang="ko-KR" altLang="en-US" sz="700" b="1" kern="0" spc="0" baseline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137558"/>
                  </a:ext>
                </a:extLst>
              </a:tr>
              <a:tr h="5984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Thin Client</a:t>
                      </a:r>
                    </a:p>
                  </a:txBody>
                  <a:tcPr marL="24015" marR="24015" marT="6640" marB="664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Mobile Client 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에는 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위한 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View 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모듈과 로그인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 모듈을 분리한다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중요 로직은 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 Server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할당한다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QA1, QA2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AD1’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AD1’ +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01155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88640" y="411510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1. </a:t>
            </a:r>
            <a:r>
              <a:rPr lang="ko-KR" altLang="en-US" b="1" dirty="0">
                <a:latin typeface="+mn-ea"/>
              </a:rPr>
              <a:t>후보 패턴 및 설계전술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048" y="1153096"/>
            <a:ext cx="2460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Mobile Client </a:t>
            </a:r>
            <a:r>
              <a:rPr lang="ko-KR" altLang="en-US" sz="1200" b="1" dirty="0">
                <a:latin typeface="+mn-ea"/>
              </a:rPr>
              <a:t>패턴 및 설계 전술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395469"/>
              </p:ext>
            </p:extLst>
          </p:nvPr>
        </p:nvGraphicFramePr>
        <p:xfrm>
          <a:off x="268853" y="2917312"/>
          <a:ext cx="6120680" cy="1124928"/>
        </p:xfrm>
        <a:graphic>
          <a:graphicData uri="http://schemas.openxmlformats.org/drawingml/2006/table">
            <a:tbl>
              <a:tblPr/>
              <a:tblGrid>
                <a:gridCol w="864096">
                  <a:extLst>
                    <a:ext uri="{9D8B030D-6E8A-4147-A177-3AD203B41FA5}">
                      <a16:colId xmlns:a16="http://schemas.microsoft.com/office/drawing/2014/main" val="3302506888"/>
                    </a:ext>
                  </a:extLst>
                </a:gridCol>
                <a:gridCol w="2516392">
                  <a:extLst>
                    <a:ext uri="{9D8B030D-6E8A-4147-A177-3AD203B41FA5}">
                      <a16:colId xmlns:a16="http://schemas.microsoft.com/office/drawing/2014/main" val="706483403"/>
                    </a:ext>
                  </a:extLst>
                </a:gridCol>
                <a:gridCol w="1210023">
                  <a:extLst>
                    <a:ext uri="{9D8B030D-6E8A-4147-A177-3AD203B41FA5}">
                      <a16:colId xmlns:a16="http://schemas.microsoft.com/office/drawing/2014/main" val="2918044442"/>
                    </a:ext>
                  </a:extLst>
                </a:gridCol>
                <a:gridCol w="536975">
                  <a:extLst>
                    <a:ext uri="{9D8B030D-6E8A-4147-A177-3AD203B41FA5}">
                      <a16:colId xmlns:a16="http://schemas.microsoft.com/office/drawing/2014/main" val="1850828854"/>
                    </a:ext>
                  </a:extLst>
                </a:gridCol>
                <a:gridCol w="532219">
                  <a:extLst>
                    <a:ext uri="{9D8B030D-6E8A-4147-A177-3AD203B41FA5}">
                      <a16:colId xmlns:a16="http://schemas.microsoft.com/office/drawing/2014/main" val="1036732193"/>
                    </a:ext>
                  </a:extLst>
                </a:gridCol>
                <a:gridCol w="460975">
                  <a:extLst>
                    <a:ext uri="{9D8B030D-6E8A-4147-A177-3AD203B41FA5}">
                      <a16:colId xmlns:a16="http://schemas.microsoft.com/office/drawing/2014/main" val="1654302970"/>
                    </a:ext>
                  </a:extLst>
                </a:gridCol>
              </a:tblGrid>
              <a:tr h="2693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후보패턴</a:t>
                      </a:r>
                    </a:p>
                  </a:txBody>
                  <a:tcPr marL="24015" marR="24015" marT="6640" marB="664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세부설계전술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 품질 요구사항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 드라이버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트레이드오프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요소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137558"/>
                  </a:ext>
                </a:extLst>
              </a:tr>
              <a:tr h="40342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MVC</a:t>
                      </a:r>
                    </a:p>
                  </a:txBody>
                  <a:tcPr marL="24015" marR="24015" marT="6640" marB="664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 Client 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비즈니스 로직과 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 관리자 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View 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분리하여 구축한다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QA1,</a:t>
                      </a:r>
                      <a:r>
                        <a:rPr lang="en-US" sz="6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6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QA2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AD4’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AD3’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AD4’ +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AD3’ </a:t>
                      </a:r>
                      <a:r>
                        <a:rPr lang="en-US" altLang="ko-KR" sz="6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6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011553"/>
                  </a:ext>
                </a:extLst>
              </a:tr>
              <a:tr h="45219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4015" marR="24015" marT="6640" marB="664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은 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Local Storage 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데이터를 저장하면서 동시에 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 Server 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전송한다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QA1,</a:t>
                      </a:r>
                      <a:r>
                        <a:rPr lang="en-US" sz="6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QA3</a:t>
                      </a:r>
                      <a:endParaRPr lang="en-US" sz="6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AD5’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AD3’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AD5’ +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AD3’ -</a:t>
                      </a:r>
                    </a:p>
                    <a:p>
                      <a:pPr marL="0" marR="0" indent="0" algn="ctr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328829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06182" y="2622371"/>
            <a:ext cx="236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Main Server </a:t>
            </a:r>
            <a:r>
              <a:rPr lang="ko-KR" altLang="en-US" sz="1200" b="1" dirty="0">
                <a:latin typeface="+mn-ea"/>
              </a:rPr>
              <a:t>패턴 및 설계 전술</a:t>
            </a:r>
          </a:p>
        </p:txBody>
      </p:sp>
    </p:spTree>
    <p:extLst>
      <p:ext uri="{BB962C8B-B14F-4D97-AF65-F5344CB8AC3E}">
        <p14:creationId xmlns:p14="http://schemas.microsoft.com/office/powerpoint/2010/main" val="8341725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2696" y="51470"/>
            <a:ext cx="3456384" cy="41549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914355" fontAlgn="base">
              <a:defRPr/>
            </a:pP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8.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아키텍처 실체화</a:t>
            </a:r>
          </a:p>
          <a:p>
            <a:pPr defTabSz="914355" fontAlgn="base">
              <a:defRPr/>
            </a:pP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8.2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아키텍처 패턴 및 설계 전술 선정 </a:t>
            </a: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(2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차</a:t>
            </a: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</a:rPr>
              <a:t>)</a:t>
            </a:r>
            <a:endParaRPr lang="ko-KR" altLang="en-US" sz="10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8640" y="411510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1. </a:t>
            </a:r>
            <a:r>
              <a:rPr lang="ko-KR" altLang="en-US" b="1" dirty="0">
                <a:latin typeface="+mn-ea"/>
              </a:rPr>
              <a:t>후보 패턴 및 설계전술</a:t>
            </a:r>
          </a:p>
        </p:txBody>
      </p:sp>
      <p:sp>
        <p:nvSpPr>
          <p:cNvPr id="14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5285184" y="4876006"/>
            <a:ext cx="1600200" cy="273844"/>
          </a:xfrm>
        </p:spPr>
        <p:txBody>
          <a:bodyPr/>
          <a:lstStyle/>
          <a:p>
            <a:pPr defTabSz="914355">
              <a:defRPr/>
            </a:pPr>
            <a:fld id="{F0508D30-3D09-4D35-B4B6-A8E0F30728FA}" type="slidenum">
              <a:rPr lang="ko-KR" altLang="en-US" b="1">
                <a:solidFill>
                  <a:prstClr val="black">
                    <a:tint val="75000"/>
                  </a:prstClr>
                </a:solidFill>
                <a:latin typeface="+mn-ea"/>
                <a:ea typeface="+mn-ea"/>
              </a:rPr>
              <a:pPr defTabSz="914355">
                <a:defRPr/>
              </a:pPr>
              <a:t>78</a:t>
            </a:fld>
            <a:endParaRPr lang="ko-KR" altLang="en-US" b="1" dirty="0">
              <a:solidFill>
                <a:prstClr val="black">
                  <a:tint val="75000"/>
                </a:prstClr>
              </a:solidFill>
              <a:latin typeface="+mn-ea"/>
              <a:ea typeface="+mn-ea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459733"/>
              </p:ext>
            </p:extLst>
          </p:nvPr>
        </p:nvGraphicFramePr>
        <p:xfrm>
          <a:off x="260648" y="2990213"/>
          <a:ext cx="6120680" cy="867808"/>
        </p:xfrm>
        <a:graphic>
          <a:graphicData uri="http://schemas.openxmlformats.org/drawingml/2006/table">
            <a:tbl>
              <a:tblPr/>
              <a:tblGrid>
                <a:gridCol w="864096">
                  <a:extLst>
                    <a:ext uri="{9D8B030D-6E8A-4147-A177-3AD203B41FA5}">
                      <a16:colId xmlns:a16="http://schemas.microsoft.com/office/drawing/2014/main" val="3302506888"/>
                    </a:ext>
                  </a:extLst>
                </a:gridCol>
                <a:gridCol w="2516392">
                  <a:extLst>
                    <a:ext uri="{9D8B030D-6E8A-4147-A177-3AD203B41FA5}">
                      <a16:colId xmlns:a16="http://schemas.microsoft.com/office/drawing/2014/main" val="706483403"/>
                    </a:ext>
                  </a:extLst>
                </a:gridCol>
                <a:gridCol w="1210023">
                  <a:extLst>
                    <a:ext uri="{9D8B030D-6E8A-4147-A177-3AD203B41FA5}">
                      <a16:colId xmlns:a16="http://schemas.microsoft.com/office/drawing/2014/main" val="2918044442"/>
                    </a:ext>
                  </a:extLst>
                </a:gridCol>
                <a:gridCol w="536975">
                  <a:extLst>
                    <a:ext uri="{9D8B030D-6E8A-4147-A177-3AD203B41FA5}">
                      <a16:colId xmlns:a16="http://schemas.microsoft.com/office/drawing/2014/main" val="1850828854"/>
                    </a:ext>
                  </a:extLst>
                </a:gridCol>
                <a:gridCol w="532219">
                  <a:extLst>
                    <a:ext uri="{9D8B030D-6E8A-4147-A177-3AD203B41FA5}">
                      <a16:colId xmlns:a16="http://schemas.microsoft.com/office/drawing/2014/main" val="1036732193"/>
                    </a:ext>
                  </a:extLst>
                </a:gridCol>
                <a:gridCol w="460975">
                  <a:extLst>
                    <a:ext uri="{9D8B030D-6E8A-4147-A177-3AD203B41FA5}">
                      <a16:colId xmlns:a16="http://schemas.microsoft.com/office/drawing/2014/main" val="1654302970"/>
                    </a:ext>
                  </a:extLst>
                </a:gridCol>
              </a:tblGrid>
              <a:tr h="2693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후보패턴</a:t>
                      </a:r>
                    </a:p>
                  </a:txBody>
                  <a:tcPr marL="24015" marR="24015" marT="6640" marB="664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세부설계전술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 품질 요구사항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 드라이버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트레이드오프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요소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137558"/>
                  </a:ext>
                </a:extLst>
              </a:tr>
              <a:tr h="5984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Polling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패턴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4015" marR="24015" marT="6640" marB="664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 Server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를 지속적으로 감시</a:t>
                      </a:r>
                      <a:endParaRPr lang="en-US" altLang="ko-KR" sz="800" b="0" kern="0" spc="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장애 발생시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main server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마지막 응답시간부터 최근까지 데이터를 모니터링 서버로 전송한다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QA3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AD7’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6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AD7’ +</a:t>
                      </a:r>
                    </a:p>
                    <a:p>
                      <a:pPr marL="0" marR="0" indent="0" algn="ctr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328829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01385" y="2719236"/>
            <a:ext cx="221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DB Server </a:t>
            </a:r>
            <a:r>
              <a:rPr lang="ko-KR" altLang="en-US" sz="1200" b="1" dirty="0">
                <a:latin typeface="+mn-ea"/>
              </a:rPr>
              <a:t>패턴 및 설계 전술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34303"/>
              </p:ext>
            </p:extLst>
          </p:nvPr>
        </p:nvGraphicFramePr>
        <p:xfrm>
          <a:off x="260648" y="1375397"/>
          <a:ext cx="6120680" cy="867808"/>
        </p:xfrm>
        <a:graphic>
          <a:graphicData uri="http://schemas.openxmlformats.org/drawingml/2006/table">
            <a:tbl>
              <a:tblPr/>
              <a:tblGrid>
                <a:gridCol w="864096">
                  <a:extLst>
                    <a:ext uri="{9D8B030D-6E8A-4147-A177-3AD203B41FA5}">
                      <a16:colId xmlns:a16="http://schemas.microsoft.com/office/drawing/2014/main" val="3302506888"/>
                    </a:ext>
                  </a:extLst>
                </a:gridCol>
                <a:gridCol w="2516392">
                  <a:extLst>
                    <a:ext uri="{9D8B030D-6E8A-4147-A177-3AD203B41FA5}">
                      <a16:colId xmlns:a16="http://schemas.microsoft.com/office/drawing/2014/main" val="706483403"/>
                    </a:ext>
                  </a:extLst>
                </a:gridCol>
                <a:gridCol w="1210023">
                  <a:extLst>
                    <a:ext uri="{9D8B030D-6E8A-4147-A177-3AD203B41FA5}">
                      <a16:colId xmlns:a16="http://schemas.microsoft.com/office/drawing/2014/main" val="2918044442"/>
                    </a:ext>
                  </a:extLst>
                </a:gridCol>
                <a:gridCol w="536975">
                  <a:extLst>
                    <a:ext uri="{9D8B030D-6E8A-4147-A177-3AD203B41FA5}">
                      <a16:colId xmlns:a16="http://schemas.microsoft.com/office/drawing/2014/main" val="1850828854"/>
                    </a:ext>
                  </a:extLst>
                </a:gridCol>
                <a:gridCol w="532219">
                  <a:extLst>
                    <a:ext uri="{9D8B030D-6E8A-4147-A177-3AD203B41FA5}">
                      <a16:colId xmlns:a16="http://schemas.microsoft.com/office/drawing/2014/main" val="1036732193"/>
                    </a:ext>
                  </a:extLst>
                </a:gridCol>
                <a:gridCol w="460975">
                  <a:extLst>
                    <a:ext uri="{9D8B030D-6E8A-4147-A177-3AD203B41FA5}">
                      <a16:colId xmlns:a16="http://schemas.microsoft.com/office/drawing/2014/main" val="1654302970"/>
                    </a:ext>
                  </a:extLst>
                </a:gridCol>
              </a:tblGrid>
              <a:tr h="2693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후보패턴</a:t>
                      </a:r>
                    </a:p>
                  </a:txBody>
                  <a:tcPr marL="24015" marR="24015" marT="6640" marB="664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세부설계전술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 품질 요구사항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 드라이버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트레이드오프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요소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137558"/>
                  </a:ext>
                </a:extLst>
              </a:tr>
              <a:tr h="5984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구독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발행 패턴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4015" marR="24015" marT="6640" marB="664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 Server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요청이 오면 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 Server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</a:t>
                      </a:r>
                      <a:r>
                        <a:rPr lang="ko-KR" altLang="en-US" sz="800" b="0" kern="0" spc="0" baseline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리부팅한다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그리고 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 Server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보낸 데이터를 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 Server</a:t>
                      </a:r>
                      <a:r>
                        <a:rPr lang="ko-KR" altLang="en-US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전송한다</a:t>
                      </a:r>
                      <a:r>
                        <a:rPr lang="en-US" altLang="ko-KR" sz="8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QA3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AD6’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AD6’ +</a:t>
                      </a: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011553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9377" y="1121088"/>
            <a:ext cx="2611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+mn-ea"/>
              </a:rPr>
              <a:t>모니터링 시스템 패턴 및 설계 전술</a:t>
            </a:r>
          </a:p>
        </p:txBody>
      </p:sp>
    </p:spTree>
    <p:extLst>
      <p:ext uri="{BB962C8B-B14F-4D97-AF65-F5344CB8AC3E}">
        <p14:creationId xmlns:p14="http://schemas.microsoft.com/office/powerpoint/2010/main" val="42462414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55">
              <a:defRPr/>
            </a:pPr>
            <a:fld id="{F0508D30-3D09-4D35-B4B6-A8E0F30728FA}" type="slidenum">
              <a:rPr lang="ko-KR" altLang="en-US" b="1">
                <a:solidFill>
                  <a:prstClr val="black">
                    <a:tint val="75000"/>
                  </a:prstClr>
                </a:solidFill>
                <a:latin typeface="+mn-ea"/>
                <a:ea typeface="+mn-ea"/>
              </a:rPr>
              <a:pPr defTabSz="914355">
                <a:defRPr/>
              </a:pPr>
              <a:t>79</a:t>
            </a:fld>
            <a:endParaRPr lang="ko-KR" altLang="en-US" b="1" dirty="0">
              <a:solidFill>
                <a:prstClr val="black">
                  <a:tint val="7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2696" y="51470"/>
            <a:ext cx="5760640" cy="41549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914355" fontAlgn="base">
              <a:defRPr/>
            </a:pP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아키텍처 실체화</a:t>
            </a:r>
            <a:endParaRPr lang="en-US" altLang="ko-KR" sz="10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anose="020B0503020000020004" pitchFamily="50" charset="-127"/>
            </a:endParaRPr>
          </a:p>
          <a:p>
            <a:pPr defTabSz="914355" fontAlgn="base">
              <a:defRPr/>
            </a:pP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8.2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아키텍처 패턴 및 설계 전술 선정 </a:t>
            </a: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(2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차</a:t>
            </a: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383843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2. </a:t>
            </a:r>
            <a:r>
              <a:rPr lang="ko-KR" altLang="en-US" b="1" dirty="0">
                <a:latin typeface="+mn-ea"/>
              </a:rPr>
              <a:t>선정 패턴 정리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016" y="947597"/>
            <a:ext cx="2840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Mobile Client </a:t>
            </a:r>
            <a:r>
              <a:rPr lang="ko-KR" altLang="en-US" sz="1400" b="1" dirty="0">
                <a:latin typeface="+mn-ea"/>
              </a:rPr>
              <a:t>패턴 및 설계 전술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489885"/>
              </p:ext>
            </p:extLst>
          </p:nvPr>
        </p:nvGraphicFramePr>
        <p:xfrm>
          <a:off x="116632" y="1255374"/>
          <a:ext cx="6081802" cy="1265640"/>
        </p:xfrm>
        <a:graphic>
          <a:graphicData uri="http://schemas.openxmlformats.org/drawingml/2006/table">
            <a:tbl>
              <a:tblPr/>
              <a:tblGrid>
                <a:gridCol w="928539">
                  <a:extLst>
                    <a:ext uri="{9D8B030D-6E8A-4147-A177-3AD203B41FA5}">
                      <a16:colId xmlns:a16="http://schemas.microsoft.com/office/drawing/2014/main" val="3302506888"/>
                    </a:ext>
                  </a:extLst>
                </a:gridCol>
                <a:gridCol w="1657974">
                  <a:extLst>
                    <a:ext uri="{9D8B030D-6E8A-4147-A177-3AD203B41FA5}">
                      <a16:colId xmlns:a16="http://schemas.microsoft.com/office/drawing/2014/main" val="706483403"/>
                    </a:ext>
                  </a:extLst>
                </a:gridCol>
                <a:gridCol w="1747643">
                  <a:extLst>
                    <a:ext uri="{9D8B030D-6E8A-4147-A177-3AD203B41FA5}">
                      <a16:colId xmlns:a16="http://schemas.microsoft.com/office/drawing/2014/main" val="2918044442"/>
                    </a:ext>
                  </a:extLst>
                </a:gridCol>
                <a:gridCol w="699059">
                  <a:extLst>
                    <a:ext uri="{9D8B030D-6E8A-4147-A177-3AD203B41FA5}">
                      <a16:colId xmlns:a16="http://schemas.microsoft.com/office/drawing/2014/main" val="1850828854"/>
                    </a:ext>
                  </a:extLst>
                </a:gridCol>
                <a:gridCol w="1048587">
                  <a:extLst>
                    <a:ext uri="{9D8B030D-6E8A-4147-A177-3AD203B41FA5}">
                      <a16:colId xmlns:a16="http://schemas.microsoft.com/office/drawing/2014/main" val="1036732193"/>
                    </a:ext>
                  </a:extLst>
                </a:gridCol>
              </a:tblGrid>
              <a:tr h="18839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드라이버</a:t>
                      </a:r>
                    </a:p>
                  </a:txBody>
                  <a:tcPr marL="32020" marR="32020" marT="8853" marB="885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Thin Client</a:t>
                      </a:r>
                    </a:p>
                  </a:txBody>
                  <a:tcPr marL="32020" marR="32020" marT="8853" marB="8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137558"/>
                  </a:ext>
                </a:extLst>
              </a:tr>
              <a:tr h="18839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4015" marR="24015" marT="6640" marB="664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강점</a:t>
                      </a:r>
                    </a:p>
                  </a:txBody>
                  <a:tcPr marL="32020" marR="32020" marT="8853" marB="8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약점</a:t>
                      </a:r>
                    </a:p>
                  </a:txBody>
                  <a:tcPr marL="32020" marR="32020" marT="8853" marB="8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트레이드오프</a:t>
                      </a:r>
                    </a:p>
                  </a:txBody>
                  <a:tcPr marL="32020" marR="32020" marT="8853" marB="8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선정사유</a:t>
                      </a:r>
                    </a:p>
                  </a:txBody>
                  <a:tcPr marL="32020" marR="32020" marT="8853" marB="8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058179"/>
                  </a:ext>
                </a:extLst>
              </a:tr>
              <a:tr h="3590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AD1 ’</a:t>
                      </a:r>
                    </a:p>
                  </a:txBody>
                  <a:tcPr marL="32020" marR="32020" marT="8853" marB="885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View</a:t>
                      </a:r>
                      <a:r>
                        <a:rPr lang="ko-KR" altLang="en-US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분리를 통해서 향후 </a:t>
                      </a:r>
                      <a:r>
                        <a:rPr lang="en-US" altLang="ko-KR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변경으로 인한 연관된 로직 수정이 필요 없다</a:t>
                      </a:r>
                      <a:r>
                        <a:rPr lang="en-US" altLang="ko-KR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2020" marR="32020" marT="8853" marB="8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2020" marR="32020" marT="8853" marB="8853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</a:p>
                  </a:txBody>
                  <a:tcPr marL="32020" marR="32020" marT="8853" marB="8853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유지보수성과 확장성을 고려함</a:t>
                      </a:r>
                      <a:r>
                        <a:rPr lang="en-US" altLang="ko-KR" sz="7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2020" marR="32020" marT="8853" marB="8853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461540"/>
                  </a:ext>
                </a:extLst>
              </a:tr>
              <a:tr h="5297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AD2 ‘</a:t>
                      </a:r>
                      <a:endParaRPr lang="en-US" sz="7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2020" marR="32020" marT="8853" marB="885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대부분의 로직을 </a:t>
                      </a:r>
                      <a:r>
                        <a:rPr lang="en-US" altLang="ko-KR" sz="7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 Server </a:t>
                      </a:r>
                      <a:r>
                        <a:rPr lang="ko-KR" altLang="en-US" sz="7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할당해서 </a:t>
                      </a:r>
                      <a:r>
                        <a:rPr lang="en-US" altLang="ko-KR" sz="7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Client </a:t>
                      </a:r>
                      <a:r>
                        <a:rPr lang="ko-KR" altLang="en-US" sz="7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동작 속도가 향상된다</a:t>
                      </a:r>
                      <a:r>
                        <a:rPr lang="en-US" altLang="ko-KR" sz="7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2020" marR="32020" marT="8853" marB="8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2020" marR="32020" marT="8853" marB="8853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</a:p>
                  </a:txBody>
                  <a:tcPr marL="32020" marR="32020" marT="8853" marB="8853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로직 수행의 최소화로 프로세스 속도향상을 고려함</a:t>
                      </a:r>
                      <a:r>
                        <a:rPr lang="en-US" altLang="ko-KR" sz="7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2020" marR="32020" marT="8853" marB="8853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501155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563042"/>
              </p:ext>
            </p:extLst>
          </p:nvPr>
        </p:nvGraphicFramePr>
        <p:xfrm>
          <a:off x="125016" y="2885524"/>
          <a:ext cx="6081802" cy="1990482"/>
        </p:xfrm>
        <a:graphic>
          <a:graphicData uri="http://schemas.openxmlformats.org/drawingml/2006/table">
            <a:tbl>
              <a:tblPr/>
              <a:tblGrid>
                <a:gridCol w="928539">
                  <a:extLst>
                    <a:ext uri="{9D8B030D-6E8A-4147-A177-3AD203B41FA5}">
                      <a16:colId xmlns:a16="http://schemas.microsoft.com/office/drawing/2014/main" val="3302506888"/>
                    </a:ext>
                  </a:extLst>
                </a:gridCol>
                <a:gridCol w="1657974">
                  <a:extLst>
                    <a:ext uri="{9D8B030D-6E8A-4147-A177-3AD203B41FA5}">
                      <a16:colId xmlns:a16="http://schemas.microsoft.com/office/drawing/2014/main" val="706483403"/>
                    </a:ext>
                  </a:extLst>
                </a:gridCol>
                <a:gridCol w="1747643">
                  <a:extLst>
                    <a:ext uri="{9D8B030D-6E8A-4147-A177-3AD203B41FA5}">
                      <a16:colId xmlns:a16="http://schemas.microsoft.com/office/drawing/2014/main" val="2918044442"/>
                    </a:ext>
                  </a:extLst>
                </a:gridCol>
                <a:gridCol w="699059">
                  <a:extLst>
                    <a:ext uri="{9D8B030D-6E8A-4147-A177-3AD203B41FA5}">
                      <a16:colId xmlns:a16="http://schemas.microsoft.com/office/drawing/2014/main" val="1850828854"/>
                    </a:ext>
                  </a:extLst>
                </a:gridCol>
                <a:gridCol w="1048587">
                  <a:extLst>
                    <a:ext uri="{9D8B030D-6E8A-4147-A177-3AD203B41FA5}">
                      <a16:colId xmlns:a16="http://schemas.microsoft.com/office/drawing/2014/main" val="1036732193"/>
                    </a:ext>
                  </a:extLst>
                </a:gridCol>
              </a:tblGrid>
              <a:tr h="21277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드라이버</a:t>
                      </a:r>
                    </a:p>
                  </a:txBody>
                  <a:tcPr marL="32020" marR="32020" marT="8853" marB="885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MVC</a:t>
                      </a:r>
                    </a:p>
                  </a:txBody>
                  <a:tcPr marL="32020" marR="32020" marT="8853" marB="8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137558"/>
                  </a:ext>
                </a:extLst>
              </a:tr>
              <a:tr h="18839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4015" marR="24015" marT="6640" marB="664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강점</a:t>
                      </a:r>
                    </a:p>
                  </a:txBody>
                  <a:tcPr marL="32020" marR="32020" marT="8853" marB="8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약점</a:t>
                      </a:r>
                    </a:p>
                  </a:txBody>
                  <a:tcPr marL="32020" marR="32020" marT="8853" marB="8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트레이드오프</a:t>
                      </a:r>
                    </a:p>
                  </a:txBody>
                  <a:tcPr marL="32020" marR="32020" marT="8853" marB="8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선정사유</a:t>
                      </a:r>
                    </a:p>
                  </a:txBody>
                  <a:tcPr marL="32020" marR="32020" marT="8853" marB="8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058179"/>
                  </a:ext>
                </a:extLst>
              </a:tr>
              <a:tr h="3590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AD3 ’</a:t>
                      </a:r>
                    </a:p>
                  </a:txBody>
                  <a:tcPr marL="32020" marR="32020" marT="8853" marB="885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2020" marR="32020" marT="8853" marB="8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2020" marR="32020" marT="8853" marB="8853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</a:p>
                  </a:txBody>
                  <a:tcPr marL="32020" marR="32020" marT="8853" marB="8853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2020" marR="32020" marT="8853" marB="8853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461540"/>
                  </a:ext>
                </a:extLst>
              </a:tr>
              <a:tr h="7004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AD4 ‘</a:t>
                      </a:r>
                      <a:endParaRPr lang="en-US" sz="7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2020" marR="32020" marT="8853" marB="885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Model</a:t>
                      </a:r>
                      <a:r>
                        <a:rPr lang="ko-KR" altLang="en-US" sz="7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7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Controller </a:t>
                      </a:r>
                      <a:r>
                        <a:rPr lang="ko-KR" altLang="en-US" sz="7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분리로 로직의 수정이 다른 계층과 모듈에 영향을 주지 않기 때문에 향후 확장이 용이하다</a:t>
                      </a:r>
                      <a:endParaRPr lang="en-US" altLang="ko-KR" sz="700" b="0" kern="0" spc="0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2020" marR="32020" marT="8853" marB="8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향후 추가적인 서비스가 많아</a:t>
                      </a:r>
                      <a:r>
                        <a:rPr lang="ko-KR" altLang="en-US" sz="7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질수록 </a:t>
                      </a:r>
                      <a:r>
                        <a:rPr lang="ko-KR" altLang="en-US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로직과 </a:t>
                      </a:r>
                      <a:r>
                        <a:rPr lang="en-US" altLang="ko-KR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Controller </a:t>
                      </a:r>
                      <a:r>
                        <a:rPr lang="ko-KR" altLang="en-US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복잡해 질</a:t>
                      </a:r>
                      <a:r>
                        <a:rPr lang="ko-KR" altLang="en-US" sz="7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수 있다</a:t>
                      </a:r>
                      <a:r>
                        <a:rPr lang="en-US" altLang="ko-KR" sz="7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sz="7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2020" marR="32020" marT="8853" marB="8853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</a:p>
                  </a:txBody>
                  <a:tcPr marL="32020" marR="32020" marT="8853" marB="8853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향후 </a:t>
                      </a:r>
                      <a:r>
                        <a:rPr lang="en-US" altLang="ko-KR" sz="7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BG </a:t>
                      </a:r>
                      <a:r>
                        <a:rPr lang="ko-KR" altLang="en-US" sz="7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적합한 구조이기 때문에</a:t>
                      </a:r>
                      <a:r>
                        <a:rPr lang="en-US" altLang="ko-KR" sz="7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확장성을 고려하여 선택함</a:t>
                      </a:r>
                      <a:r>
                        <a:rPr lang="en-US" altLang="ko-KR" sz="7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2020" marR="32020" marT="8853" marB="8853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5011553"/>
                  </a:ext>
                </a:extLst>
              </a:tr>
              <a:tr h="5297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AD5 ‘</a:t>
                      </a:r>
                      <a:endParaRPr lang="en-US" sz="7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2020" marR="32020" marT="8853" marB="885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데이터를 </a:t>
                      </a:r>
                      <a:r>
                        <a:rPr lang="en-US" altLang="ko-KR" sz="7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7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서버로 전송하여 백업 </a:t>
                      </a:r>
                      <a:r>
                        <a:rPr lang="en-US" altLang="ko-KR" sz="7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7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구축한다</a:t>
                      </a:r>
                      <a:r>
                        <a:rPr lang="en-US" altLang="ko-KR" sz="7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2020" marR="32020" marT="8853" marB="8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다소 퍼포먼스가 떨어진다</a:t>
                      </a:r>
                      <a:r>
                        <a:rPr lang="en-US" altLang="ko-KR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sz="7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2020" marR="32020" marT="8853" marB="8853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</a:p>
                  </a:txBody>
                  <a:tcPr marL="32020" marR="32020" marT="8853" marB="8853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서비스의 신뢰도를 보장하기 위해 백업 정책이 필요하다</a:t>
                      </a:r>
                      <a:r>
                        <a:rPr lang="en-US" altLang="ko-KR" sz="7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2020" marR="32020" marT="8853" marB="8853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259648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6672" y="2577747"/>
            <a:ext cx="2736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Main Server </a:t>
            </a:r>
            <a:r>
              <a:rPr lang="ko-KR" altLang="en-US" sz="1400" b="1" dirty="0">
                <a:latin typeface="+mn-ea"/>
              </a:rPr>
              <a:t>패턴 및 설계 전술</a:t>
            </a:r>
          </a:p>
        </p:txBody>
      </p:sp>
    </p:spTree>
    <p:extLst>
      <p:ext uri="{BB962C8B-B14F-4D97-AF65-F5344CB8AC3E}">
        <p14:creationId xmlns:p14="http://schemas.microsoft.com/office/powerpoint/2010/main" val="1480144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등변 삼각형 37"/>
          <p:cNvSpPr/>
          <p:nvPr/>
        </p:nvSpPr>
        <p:spPr>
          <a:xfrm rot="5400000">
            <a:off x="522155" y="809281"/>
            <a:ext cx="217478" cy="53486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56500" y="2264642"/>
            <a:ext cx="945000" cy="62100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수입 구조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14545" y="1365855"/>
            <a:ext cx="1215000" cy="75600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0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35910" y="2939156"/>
            <a:ext cx="1215000" cy="75600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0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14955" y="1374588"/>
            <a:ext cx="1215000" cy="877366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선물 수수료</a:t>
            </a:r>
            <a:endParaRPr lang="en-US" altLang="ko-KR" sz="825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/>
            <a:r>
              <a:rPr lang="en-US" altLang="ko-KR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2) </a:t>
            </a:r>
            <a:r>
              <a:rPr lang="ko-KR" altLang="en-US" sz="825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아이템 판매</a:t>
            </a:r>
            <a:endParaRPr lang="en-US" altLang="ko-KR" sz="10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35719" y="2981474"/>
            <a:ext cx="1215000" cy="75600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0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6" name="직선 연결선 35"/>
          <p:cNvCxnSpPr>
            <a:stCxn id="24" idx="3"/>
          </p:cNvCxnSpPr>
          <p:nvPr/>
        </p:nvCxnSpPr>
        <p:spPr>
          <a:xfrm>
            <a:off x="2329545" y="1743856"/>
            <a:ext cx="775605" cy="51848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27" idx="1"/>
          </p:cNvCxnSpPr>
          <p:nvPr/>
        </p:nvCxnSpPr>
        <p:spPr>
          <a:xfrm flipH="1" flipV="1">
            <a:off x="3718605" y="2902746"/>
            <a:ext cx="817114" cy="45672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endCxn id="25" idx="3"/>
          </p:cNvCxnSpPr>
          <p:nvPr/>
        </p:nvCxnSpPr>
        <p:spPr>
          <a:xfrm flipH="1">
            <a:off x="2350911" y="2885643"/>
            <a:ext cx="808060" cy="43151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endCxn id="26" idx="1"/>
          </p:cNvCxnSpPr>
          <p:nvPr/>
        </p:nvCxnSpPr>
        <p:spPr>
          <a:xfrm flipV="1">
            <a:off x="3718605" y="1813271"/>
            <a:ext cx="796350" cy="44907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6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10577" t="18622" r="5779" b="13997"/>
          <a:stretch/>
        </p:blipFill>
        <p:spPr bwMode="auto">
          <a:xfrm>
            <a:off x="5018330" y="1793371"/>
            <a:ext cx="650158" cy="324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02108" y="3010518"/>
            <a:ext cx="882221" cy="694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2392" y="1424008"/>
            <a:ext cx="835819" cy="6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직사각형 59"/>
          <p:cNvSpPr/>
          <p:nvPr/>
        </p:nvSpPr>
        <p:spPr>
          <a:xfrm>
            <a:off x="4664011" y="3758692"/>
            <a:ext cx="95841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배너 광고</a:t>
            </a:r>
            <a:endParaRPr lang="en-US" altLang="ko-KR" sz="10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41452" y="2180008"/>
            <a:ext cx="152345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광고 계정의 수수료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6" cstate="print"/>
          <a:srcRect l="-163" t="-1411" r="163" b="66862"/>
          <a:stretch/>
        </p:blipFill>
        <p:spPr>
          <a:xfrm>
            <a:off x="1180942" y="2934456"/>
            <a:ext cx="1148603" cy="731985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1881877" y="3475979"/>
            <a:ext cx="242946" cy="129333"/>
          </a:xfrm>
          <a:prstGeom prst="rect">
            <a:avLst/>
          </a:prstGeom>
          <a:noFill/>
          <a:ln>
            <a:solidFill>
              <a:srgbClr val="E00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99441" y="3719954"/>
            <a:ext cx="19555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어플리케이션 설치 유도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059" y="1773581"/>
            <a:ext cx="363615" cy="363615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4602060" y="2234206"/>
            <a:ext cx="106642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인</a:t>
            </a: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앱 구매</a:t>
            </a:r>
            <a:endParaRPr lang="en-US" altLang="ko-KR" sz="10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2. Business Model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8700" y="1032295"/>
            <a:ext cx="25016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전체 구조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모델</a:t>
            </a:r>
          </a:p>
        </p:txBody>
      </p:sp>
    </p:spTree>
    <p:extLst>
      <p:ext uri="{BB962C8B-B14F-4D97-AF65-F5344CB8AC3E}">
        <p14:creationId xmlns:p14="http://schemas.microsoft.com/office/powerpoint/2010/main" val="327923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55">
              <a:defRPr/>
            </a:pPr>
            <a:fld id="{F0508D30-3D09-4D35-B4B6-A8E0F30728FA}" type="slidenum">
              <a:rPr lang="ko-KR" altLang="en-US" b="1">
                <a:solidFill>
                  <a:prstClr val="black">
                    <a:tint val="75000"/>
                  </a:prstClr>
                </a:solidFill>
                <a:latin typeface="+mn-ea"/>
                <a:ea typeface="+mn-ea"/>
              </a:rPr>
              <a:pPr defTabSz="914355">
                <a:defRPr/>
              </a:pPr>
              <a:t>80</a:t>
            </a:fld>
            <a:endParaRPr lang="ko-KR" altLang="en-US" b="1" dirty="0">
              <a:solidFill>
                <a:prstClr val="black">
                  <a:tint val="7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2696" y="51470"/>
            <a:ext cx="5760640" cy="41549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914355" fontAlgn="base">
              <a:defRPr/>
            </a:pP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아키텍처 실체화</a:t>
            </a:r>
            <a:endParaRPr lang="en-US" altLang="ko-KR" sz="10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anose="020B0503020000020004" pitchFamily="50" charset="-127"/>
            </a:endParaRPr>
          </a:p>
          <a:p>
            <a:pPr defTabSz="914355" fontAlgn="base">
              <a:defRPr/>
            </a:pP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8.2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아키텍처 패턴 및 설계 전술 선정 </a:t>
            </a: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(2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차</a:t>
            </a:r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0221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2. </a:t>
            </a:r>
            <a:r>
              <a:rPr lang="ko-KR" altLang="en-US" b="1" dirty="0">
                <a:latin typeface="+mn-ea"/>
              </a:rPr>
              <a:t>선정 패턴 정리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9170" y="2546643"/>
            <a:ext cx="2545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DB Server </a:t>
            </a:r>
            <a:r>
              <a:rPr lang="ko-KR" altLang="en-US" sz="1400" b="1" dirty="0">
                <a:latin typeface="+mn-ea"/>
              </a:rPr>
              <a:t>패턴 및 설계 전술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452312"/>
              </p:ext>
            </p:extLst>
          </p:nvPr>
        </p:nvGraphicFramePr>
        <p:xfrm>
          <a:off x="149170" y="2854420"/>
          <a:ext cx="6081802" cy="1241838"/>
        </p:xfrm>
        <a:graphic>
          <a:graphicData uri="http://schemas.openxmlformats.org/drawingml/2006/table">
            <a:tbl>
              <a:tblPr/>
              <a:tblGrid>
                <a:gridCol w="928539">
                  <a:extLst>
                    <a:ext uri="{9D8B030D-6E8A-4147-A177-3AD203B41FA5}">
                      <a16:colId xmlns:a16="http://schemas.microsoft.com/office/drawing/2014/main" val="3302506888"/>
                    </a:ext>
                  </a:extLst>
                </a:gridCol>
                <a:gridCol w="1657974">
                  <a:extLst>
                    <a:ext uri="{9D8B030D-6E8A-4147-A177-3AD203B41FA5}">
                      <a16:colId xmlns:a16="http://schemas.microsoft.com/office/drawing/2014/main" val="706483403"/>
                    </a:ext>
                  </a:extLst>
                </a:gridCol>
                <a:gridCol w="1747643">
                  <a:extLst>
                    <a:ext uri="{9D8B030D-6E8A-4147-A177-3AD203B41FA5}">
                      <a16:colId xmlns:a16="http://schemas.microsoft.com/office/drawing/2014/main" val="2918044442"/>
                    </a:ext>
                  </a:extLst>
                </a:gridCol>
                <a:gridCol w="699059">
                  <a:extLst>
                    <a:ext uri="{9D8B030D-6E8A-4147-A177-3AD203B41FA5}">
                      <a16:colId xmlns:a16="http://schemas.microsoft.com/office/drawing/2014/main" val="1850828854"/>
                    </a:ext>
                  </a:extLst>
                </a:gridCol>
                <a:gridCol w="1048587">
                  <a:extLst>
                    <a:ext uri="{9D8B030D-6E8A-4147-A177-3AD203B41FA5}">
                      <a16:colId xmlns:a16="http://schemas.microsoft.com/office/drawing/2014/main" val="1036732193"/>
                    </a:ext>
                  </a:extLst>
                </a:gridCol>
              </a:tblGrid>
              <a:tr h="21277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드라이버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2020" marR="32020" marT="8853" marB="885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Polling </a:t>
                      </a:r>
                      <a:r>
                        <a:rPr lang="ko-KR" altLang="en-US" sz="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패턴</a:t>
                      </a:r>
                      <a:endParaRPr lang="en-US" altLang="ko-KR" sz="8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2020" marR="32020" marT="8853" marB="8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137558"/>
                  </a:ext>
                </a:extLst>
              </a:tr>
              <a:tr h="18839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4015" marR="24015" marT="6640" marB="664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강점</a:t>
                      </a:r>
                    </a:p>
                  </a:txBody>
                  <a:tcPr marL="32020" marR="32020" marT="8853" marB="8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약점</a:t>
                      </a:r>
                    </a:p>
                  </a:txBody>
                  <a:tcPr marL="32020" marR="32020" marT="8853" marB="8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트레이드오프</a:t>
                      </a:r>
                    </a:p>
                  </a:txBody>
                  <a:tcPr marL="32020" marR="32020" marT="8853" marB="8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선정사유</a:t>
                      </a:r>
                    </a:p>
                  </a:txBody>
                  <a:tcPr marL="32020" marR="32020" marT="8853" marB="8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058179"/>
                  </a:ext>
                </a:extLst>
              </a:tr>
              <a:tr h="8406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AD7 ‘</a:t>
                      </a:r>
                      <a:endParaRPr lang="en-US" sz="7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2020" marR="32020" marT="8853" marB="885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Main Server</a:t>
                      </a:r>
                      <a:r>
                        <a:rPr lang="ko-KR" altLang="en-US" sz="1000" dirty="0"/>
                        <a:t>를 지속적으로 감시하여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장애 발생시 신속하게 시스템 복구를 할 수 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32020" marR="32020" marT="8853" marB="8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2020" marR="32020" marT="8853" marB="8853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</a:p>
                  </a:txBody>
                  <a:tcPr marL="32020" marR="32020" marT="8853" marB="8853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2020" marR="32020" marT="8853" marB="8853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501155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49170" y="831060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n-ea"/>
              </a:rPr>
              <a:t>모니터링 시스템 패턴 및 설계 전술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670554"/>
              </p:ext>
            </p:extLst>
          </p:nvPr>
        </p:nvGraphicFramePr>
        <p:xfrm>
          <a:off x="149170" y="1138838"/>
          <a:ext cx="6081802" cy="1293585"/>
        </p:xfrm>
        <a:graphic>
          <a:graphicData uri="http://schemas.openxmlformats.org/drawingml/2006/table">
            <a:tbl>
              <a:tblPr/>
              <a:tblGrid>
                <a:gridCol w="928539">
                  <a:extLst>
                    <a:ext uri="{9D8B030D-6E8A-4147-A177-3AD203B41FA5}">
                      <a16:colId xmlns:a16="http://schemas.microsoft.com/office/drawing/2014/main" val="3302506888"/>
                    </a:ext>
                  </a:extLst>
                </a:gridCol>
                <a:gridCol w="1657974">
                  <a:extLst>
                    <a:ext uri="{9D8B030D-6E8A-4147-A177-3AD203B41FA5}">
                      <a16:colId xmlns:a16="http://schemas.microsoft.com/office/drawing/2014/main" val="706483403"/>
                    </a:ext>
                  </a:extLst>
                </a:gridCol>
                <a:gridCol w="1747643">
                  <a:extLst>
                    <a:ext uri="{9D8B030D-6E8A-4147-A177-3AD203B41FA5}">
                      <a16:colId xmlns:a16="http://schemas.microsoft.com/office/drawing/2014/main" val="2918044442"/>
                    </a:ext>
                  </a:extLst>
                </a:gridCol>
                <a:gridCol w="699059">
                  <a:extLst>
                    <a:ext uri="{9D8B030D-6E8A-4147-A177-3AD203B41FA5}">
                      <a16:colId xmlns:a16="http://schemas.microsoft.com/office/drawing/2014/main" val="1850828854"/>
                    </a:ext>
                  </a:extLst>
                </a:gridCol>
                <a:gridCol w="1048587">
                  <a:extLst>
                    <a:ext uri="{9D8B030D-6E8A-4147-A177-3AD203B41FA5}">
                      <a16:colId xmlns:a16="http://schemas.microsoft.com/office/drawing/2014/main" val="1036732193"/>
                    </a:ext>
                  </a:extLst>
                </a:gridCol>
              </a:tblGrid>
              <a:tr h="21277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드라이버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2020" marR="32020" marT="8853" marB="885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구독</a:t>
                      </a:r>
                      <a: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발행 패턴</a:t>
                      </a:r>
                      <a:endParaRPr lang="en-US" altLang="ko-KR" sz="8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2020" marR="32020" marT="8853" marB="8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4015" marR="24015" marT="6640" marB="66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137558"/>
                  </a:ext>
                </a:extLst>
              </a:tr>
              <a:tr h="18839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4015" marR="24015" marT="6640" marB="664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강점</a:t>
                      </a:r>
                    </a:p>
                  </a:txBody>
                  <a:tcPr marL="32020" marR="32020" marT="8853" marB="8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약점</a:t>
                      </a:r>
                    </a:p>
                  </a:txBody>
                  <a:tcPr marL="32020" marR="32020" marT="8853" marB="8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트레이드오프</a:t>
                      </a:r>
                    </a:p>
                  </a:txBody>
                  <a:tcPr marL="32020" marR="32020" marT="8853" marB="8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선정사유</a:t>
                      </a:r>
                    </a:p>
                  </a:txBody>
                  <a:tcPr marL="32020" marR="32020" marT="8853" marB="8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058179"/>
                  </a:ext>
                </a:extLst>
              </a:tr>
              <a:tr h="8924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AD6 ’</a:t>
                      </a:r>
                    </a:p>
                  </a:txBody>
                  <a:tcPr marL="32020" marR="32020" marT="8853" marB="885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/>
                        <a:t>Main</a:t>
                      </a:r>
                      <a:r>
                        <a:rPr lang="en-US" altLang="ko-KR" sz="900" baseline="0" dirty="0"/>
                        <a:t> Server</a:t>
                      </a:r>
                      <a:r>
                        <a:rPr lang="ko-KR" altLang="en-US" sz="900" baseline="0" dirty="0"/>
                        <a:t>의 장애 시간동안 잃어버린 데이터를 최소화 할 수 있다</a:t>
                      </a:r>
                      <a:r>
                        <a:rPr lang="en-US" altLang="ko-KR" sz="900" baseline="0" dirty="0"/>
                        <a:t>.</a:t>
                      </a:r>
                      <a:endParaRPr lang="ko-KR" altLang="en-US" sz="900" dirty="0"/>
                    </a:p>
                  </a:txBody>
                  <a:tcPr marL="32020" marR="32020" marT="8853" marB="8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2020" marR="32020" marT="8853" marB="8853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</a:p>
                  </a:txBody>
                  <a:tcPr marL="32020" marR="32020" marT="8853" marB="8853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2020" marR="32020" marT="8853" marB="8853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461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6542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893519" y="1177875"/>
            <a:ext cx="2355187" cy="1897931"/>
            <a:chOff x="3745714" y="1931143"/>
            <a:chExt cx="3621086" cy="6494958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4548744" y="1931143"/>
              <a:ext cx="2818056" cy="649495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4608914" y="2260553"/>
              <a:ext cx="2646780" cy="122066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>
                <a:buAutoNum type="arabicPeriod"/>
              </a:pPr>
              <a:endParaRPr lang="en-US" altLang="ko-KR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823178" y="4834224"/>
              <a:ext cx="2229434" cy="631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defRPr/>
              </a:pPr>
              <a:endPara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endParaRPr>
            </a:p>
          </p:txBody>
        </p:sp>
        <p:cxnSp>
          <p:nvCxnSpPr>
            <p:cNvPr id="45" name="직선 화살표 연결선 44"/>
            <p:cNvCxnSpPr>
              <a:endCxn id="47" idx="1"/>
            </p:cNvCxnSpPr>
            <p:nvPr/>
          </p:nvCxnSpPr>
          <p:spPr>
            <a:xfrm flipV="1">
              <a:off x="3745714" y="2870886"/>
              <a:ext cx="863200" cy="16586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그룹 52"/>
          <p:cNvGrpSpPr/>
          <p:nvPr/>
        </p:nvGrpSpPr>
        <p:grpSpPr>
          <a:xfrm>
            <a:off x="4176442" y="1298065"/>
            <a:ext cx="2448633" cy="1576602"/>
            <a:chOff x="3968059" y="1931143"/>
            <a:chExt cx="3398741" cy="6494958"/>
          </a:xfrm>
        </p:grpSpPr>
        <p:sp>
          <p:nvSpPr>
            <p:cNvPr id="54" name="모서리가 둥근 직사각형 41"/>
            <p:cNvSpPr/>
            <p:nvPr/>
          </p:nvSpPr>
          <p:spPr>
            <a:xfrm>
              <a:off x="4548744" y="1931143"/>
              <a:ext cx="2818056" cy="649495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55" name="모서리가 둥근 직사각형 46"/>
            <p:cNvSpPr/>
            <p:nvPr/>
          </p:nvSpPr>
          <p:spPr>
            <a:xfrm>
              <a:off x="4710413" y="2530993"/>
              <a:ext cx="2473058" cy="114831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>
                <a:buAutoNum type="arabicPeriod"/>
              </a:pPr>
              <a:endParaRPr lang="en-US" altLang="ko-KR" sz="9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823177" y="4834224"/>
              <a:ext cx="2229434" cy="760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defRPr/>
              </a:pPr>
              <a:endPara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endParaRPr>
            </a:p>
          </p:txBody>
        </p:sp>
        <p:cxnSp>
          <p:nvCxnSpPr>
            <p:cNvPr id="57" name="직선 화살표 연결선 56"/>
            <p:cNvCxnSpPr>
              <a:stCxn id="35" idx="3"/>
            </p:cNvCxnSpPr>
            <p:nvPr/>
          </p:nvCxnSpPr>
          <p:spPr>
            <a:xfrm flipV="1">
              <a:off x="3968059" y="3219525"/>
              <a:ext cx="836993" cy="1284423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" name="TextBox 107"/>
          <p:cNvSpPr txBox="1"/>
          <p:nvPr/>
        </p:nvSpPr>
        <p:spPr>
          <a:xfrm>
            <a:off x="1728870" y="3077353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>
                <a:latin typeface="+mn-ea"/>
              </a:rPr>
              <a:t>리부팅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1015340" y="1023495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1015340" y="1023495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1015340" y="1023495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9939" y="1005938"/>
            <a:ext cx="1759220" cy="2069867"/>
            <a:chOff x="761629" y="2716533"/>
            <a:chExt cx="2182233" cy="1463027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761629" y="2907641"/>
              <a:ext cx="2182233" cy="12719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>
                <a:defRPr/>
              </a:pPr>
              <a:endParaRPr lang="ko-KR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11515" y="2716533"/>
              <a:ext cx="1479662" cy="179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+mn-ea"/>
                </a:rPr>
                <a:t>Mobile Client</a:t>
              </a:r>
              <a:endParaRPr lang="ko-KR" altLang="en-US" sz="1050" b="1" dirty="0">
                <a:latin typeface="+mn-ea"/>
              </a:endParaRPr>
            </a:p>
          </p:txBody>
        </p:sp>
      </p:grpSp>
      <p:sp>
        <p:nvSpPr>
          <p:cNvPr id="39" name="모서리가 둥근 직사각형 38"/>
          <p:cNvSpPr/>
          <p:nvPr/>
        </p:nvSpPr>
        <p:spPr>
          <a:xfrm>
            <a:off x="352603" y="1484792"/>
            <a:ext cx="1535748" cy="23759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1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8625" y="21446"/>
            <a:ext cx="4409005" cy="544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8.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아키텍처 실체화</a:t>
            </a:r>
            <a:br>
              <a:rPr lang="en-US" altLang="ko-KR" sz="1688" b="1" dirty="0">
                <a:solidFill>
                  <a:prstClr val="black"/>
                </a:solidFill>
                <a:latin typeface="+mn-ea"/>
              </a:rPr>
            </a:br>
            <a:r>
              <a:rPr lang="en-US" altLang="ko-KR" sz="788" b="1" dirty="0">
                <a:solidFill>
                  <a:prstClr val="black"/>
                </a:solidFill>
                <a:latin typeface="+mn-ea"/>
              </a:rPr>
              <a:t>  </a:t>
            </a:r>
            <a:br>
              <a:rPr lang="en-US" altLang="ko-KR" sz="1688" b="1" dirty="0">
                <a:solidFill>
                  <a:prstClr val="black"/>
                </a:solidFill>
                <a:latin typeface="+mn-ea"/>
              </a:rPr>
            </a:b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8.2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아키텍처 뷰 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(2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차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)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시스템 개념도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743468" y="906871"/>
            <a:ext cx="11523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Main</a:t>
            </a:r>
            <a:r>
              <a:rPr lang="ko-KR" altLang="en-US" sz="1013" b="1" dirty="0">
                <a:latin typeface="+mn-ea"/>
              </a:rPr>
              <a:t> </a:t>
            </a:r>
            <a:r>
              <a:rPr lang="en-US" altLang="ko-KR" sz="1013" b="1" dirty="0">
                <a:latin typeface="+mn-ea"/>
              </a:rPr>
              <a:t>Server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37166" y="1005943"/>
            <a:ext cx="114348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DB</a:t>
            </a:r>
            <a:r>
              <a:rPr lang="ko-KR" altLang="en-US" sz="1013" b="1" dirty="0">
                <a:latin typeface="+mn-ea"/>
              </a:rPr>
              <a:t> </a:t>
            </a:r>
            <a:r>
              <a:rPr lang="en-US" altLang="ko-KR" sz="1013" b="1" dirty="0">
                <a:latin typeface="+mn-ea"/>
              </a:rPr>
              <a:t>Server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046979" y="4640919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유선 통신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050301" y="4452408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무선 통신</a:t>
            </a:r>
          </a:p>
        </p:txBody>
      </p:sp>
      <p:cxnSp>
        <p:nvCxnSpPr>
          <p:cNvPr id="64" name="직선 화살표 연결선 63"/>
          <p:cNvCxnSpPr/>
          <p:nvPr/>
        </p:nvCxnSpPr>
        <p:spPr>
          <a:xfrm>
            <a:off x="6090119" y="4587974"/>
            <a:ext cx="360949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>
            <a:off x="6061657" y="4796727"/>
            <a:ext cx="375947" cy="183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1893519" y="1629697"/>
            <a:ext cx="585571" cy="147392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41"/>
          <p:cNvSpPr/>
          <p:nvPr/>
        </p:nvSpPr>
        <p:spPr>
          <a:xfrm>
            <a:off x="1022081" y="3554737"/>
            <a:ext cx="337963" cy="21132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+mn-ea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-177102" y="3524690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계층 별 모듈</a:t>
            </a:r>
          </a:p>
        </p:txBody>
      </p:sp>
      <p:sp>
        <p:nvSpPr>
          <p:cNvPr id="82" name="모서리가 둥근 직사각형 41"/>
          <p:cNvSpPr/>
          <p:nvPr/>
        </p:nvSpPr>
        <p:spPr>
          <a:xfrm>
            <a:off x="44624" y="869558"/>
            <a:ext cx="6696744" cy="407845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+mn-ea"/>
            </a:endParaRPr>
          </a:p>
        </p:txBody>
      </p:sp>
      <p:sp>
        <p:nvSpPr>
          <p:cNvPr id="83" name="모서리가 둥근 직사각형 41"/>
          <p:cNvSpPr/>
          <p:nvPr/>
        </p:nvSpPr>
        <p:spPr>
          <a:xfrm>
            <a:off x="1020880" y="3816769"/>
            <a:ext cx="352653" cy="1989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+mn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-6803" y="3792120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전체 시스템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66593" y="1322393"/>
            <a:ext cx="141223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Android </a:t>
            </a:r>
            <a:r>
              <a:rPr lang="ko-KR" altLang="en-US" sz="1013" b="1" dirty="0">
                <a:latin typeface="+mn-ea"/>
              </a:rPr>
              <a:t>통신 모듈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62416" y="1200947"/>
            <a:ext cx="11523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Main Controller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35" name="모서리가 둥근 직사각형 46"/>
          <p:cNvSpPr/>
          <p:nvPr/>
        </p:nvSpPr>
        <p:spPr>
          <a:xfrm>
            <a:off x="2454952" y="1722384"/>
            <a:ext cx="1721490" cy="40042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54668" y="1583594"/>
            <a:ext cx="11523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Model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37" name="모서리가 둥근 직사각형 46"/>
          <p:cNvSpPr/>
          <p:nvPr/>
        </p:nvSpPr>
        <p:spPr>
          <a:xfrm>
            <a:off x="2479090" y="2215491"/>
            <a:ext cx="1721490" cy="19128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62416" y="2096717"/>
            <a:ext cx="11523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13" b="1" dirty="0">
                <a:latin typeface="+mn-ea"/>
              </a:rPr>
              <a:t>관리자 </a:t>
            </a:r>
            <a:r>
              <a:rPr lang="en-US" altLang="ko-KR" sz="1013" b="1" dirty="0">
                <a:latin typeface="+mn-ea"/>
              </a:rPr>
              <a:t>View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40" name="모서리가 둥근 직사각형 46"/>
          <p:cNvSpPr/>
          <p:nvPr/>
        </p:nvSpPr>
        <p:spPr>
          <a:xfrm>
            <a:off x="2454952" y="2467912"/>
            <a:ext cx="1731384" cy="34716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90161" y="2345645"/>
            <a:ext cx="121363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Local Storage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46" name="모서리가 둥근 직사각형 46"/>
          <p:cNvSpPr/>
          <p:nvPr/>
        </p:nvSpPr>
        <p:spPr>
          <a:xfrm>
            <a:off x="4711272" y="1841957"/>
            <a:ext cx="1781723" cy="31842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endParaRPr lang="en-US" altLang="ko-KR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57871" y="1290950"/>
            <a:ext cx="121363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DB controller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61" name="모서리가 둥근 직사각형 38"/>
          <p:cNvSpPr/>
          <p:nvPr/>
        </p:nvSpPr>
        <p:spPr>
          <a:xfrm>
            <a:off x="351405" y="1780981"/>
            <a:ext cx="1535748" cy="23759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1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-27384" y="1642610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View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65" name="모서리가 둥근 직사각형 38"/>
          <p:cNvSpPr/>
          <p:nvPr/>
        </p:nvSpPr>
        <p:spPr>
          <a:xfrm>
            <a:off x="351897" y="2084110"/>
            <a:ext cx="1535748" cy="23759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1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42919" y="1984406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13" b="1" dirty="0">
                <a:latin typeface="+mn-ea"/>
              </a:rPr>
              <a:t>회원관리 모듈</a:t>
            </a:r>
          </a:p>
        </p:txBody>
      </p:sp>
      <p:sp>
        <p:nvSpPr>
          <p:cNvPr id="70" name="모서리가 둥근 직사각형 38"/>
          <p:cNvSpPr/>
          <p:nvPr/>
        </p:nvSpPr>
        <p:spPr>
          <a:xfrm>
            <a:off x="351405" y="2383923"/>
            <a:ext cx="1535748" cy="23759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1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43675" y="2258270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13" b="1" dirty="0">
                <a:latin typeface="+mn-ea"/>
              </a:rPr>
              <a:t>로그인 관리 모듈</a:t>
            </a:r>
          </a:p>
        </p:txBody>
      </p:sp>
      <p:cxnSp>
        <p:nvCxnSpPr>
          <p:cNvPr id="72" name="직선 화살표 연결선 71"/>
          <p:cNvCxnSpPr/>
          <p:nvPr/>
        </p:nvCxnSpPr>
        <p:spPr>
          <a:xfrm flipH="1">
            <a:off x="6066616" y="4402433"/>
            <a:ext cx="387711" cy="6105"/>
          </a:xfrm>
          <a:prstGeom prst="straightConnector1">
            <a:avLst/>
          </a:prstGeom>
          <a:ln w="25400">
            <a:solidFill>
              <a:schemeClr val="tx2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연결선: 꺾임 7"/>
          <p:cNvCxnSpPr>
            <a:stCxn id="61" idx="1"/>
            <a:endCxn id="39" idx="1"/>
          </p:cNvCxnSpPr>
          <p:nvPr/>
        </p:nvCxnSpPr>
        <p:spPr>
          <a:xfrm rot="10800000" flipH="1">
            <a:off x="351405" y="1603589"/>
            <a:ext cx="1198" cy="296189"/>
          </a:xfrm>
          <a:prstGeom prst="bentConnector3">
            <a:avLst>
              <a:gd name="adj1" fmla="val -190818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위쪽 12"/>
          <p:cNvSpPr/>
          <p:nvPr/>
        </p:nvSpPr>
        <p:spPr>
          <a:xfrm>
            <a:off x="1405320" y="1602911"/>
            <a:ext cx="80177" cy="896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73" name="화살표: 위쪽 72"/>
          <p:cNvSpPr/>
          <p:nvPr/>
        </p:nvSpPr>
        <p:spPr>
          <a:xfrm>
            <a:off x="1214438" y="1884783"/>
            <a:ext cx="83103" cy="30446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74" name="모서리가 둥근 직사각형 38"/>
          <p:cNvSpPr/>
          <p:nvPr/>
        </p:nvSpPr>
        <p:spPr>
          <a:xfrm>
            <a:off x="349124" y="2703165"/>
            <a:ext cx="1535748" cy="23759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1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58089" y="2559323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Local Storage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15" name="화살표: 위쪽/아래쪽 14"/>
          <p:cNvSpPr/>
          <p:nvPr/>
        </p:nvSpPr>
        <p:spPr>
          <a:xfrm>
            <a:off x="1804679" y="1894929"/>
            <a:ext cx="45719" cy="97488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898665" y="4274724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시스템 내부 이동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3913142" y="3270774"/>
            <a:ext cx="1153274" cy="628541"/>
            <a:chOff x="654155" y="2623228"/>
            <a:chExt cx="2289707" cy="1556332"/>
          </a:xfrm>
        </p:grpSpPr>
        <p:sp>
          <p:nvSpPr>
            <p:cNvPr id="85" name="모서리가 둥근 직사각형 65"/>
            <p:cNvSpPr/>
            <p:nvPr/>
          </p:nvSpPr>
          <p:spPr>
            <a:xfrm>
              <a:off x="761629" y="2907641"/>
              <a:ext cx="2182233" cy="12719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>
                <a:defRPr/>
              </a:pPr>
              <a:endParaRPr lang="ko-KR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54155" y="2623228"/>
              <a:ext cx="2046359" cy="628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+mn-ea"/>
                </a:rPr>
                <a:t>WEB</a:t>
              </a:r>
              <a:r>
                <a:rPr lang="ko-KR" altLang="en-US" sz="1050" b="1" dirty="0">
                  <a:latin typeface="+mn-ea"/>
                </a:rPr>
                <a:t>브라우저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832748" y="3899315"/>
            <a:ext cx="290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관리자가 </a:t>
            </a:r>
            <a:r>
              <a:rPr lang="en-US" altLang="ko-KR" sz="900" b="1" dirty="0">
                <a:latin typeface="+mn-ea"/>
              </a:rPr>
              <a:t>Main Server </a:t>
            </a:r>
            <a:r>
              <a:rPr lang="ko-KR" altLang="en-US" sz="900" b="1" dirty="0">
                <a:latin typeface="+mn-ea"/>
              </a:rPr>
              <a:t>에 접근하여 데이터를 관리할 때 사용된다</a:t>
            </a:r>
            <a:r>
              <a:rPr lang="en-US" altLang="ko-KR" sz="900" b="1" dirty="0">
                <a:latin typeface="+mn-ea"/>
              </a:rPr>
              <a:t>.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27" name="화살표: 아래쪽 26"/>
          <p:cNvSpPr/>
          <p:nvPr/>
        </p:nvSpPr>
        <p:spPr>
          <a:xfrm>
            <a:off x="3011025" y="1570602"/>
            <a:ext cx="72008" cy="3291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91" name="화살표: 아래쪽 90"/>
          <p:cNvSpPr/>
          <p:nvPr/>
        </p:nvSpPr>
        <p:spPr>
          <a:xfrm>
            <a:off x="3393417" y="1999815"/>
            <a:ext cx="119530" cy="650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28" name="화살표: 위쪽 27"/>
          <p:cNvSpPr/>
          <p:nvPr/>
        </p:nvSpPr>
        <p:spPr>
          <a:xfrm>
            <a:off x="3581330" y="1984406"/>
            <a:ext cx="94553" cy="6709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92" name="화살표: 위쪽 91"/>
          <p:cNvSpPr/>
          <p:nvPr/>
        </p:nvSpPr>
        <p:spPr>
          <a:xfrm>
            <a:off x="3168289" y="1566956"/>
            <a:ext cx="68145" cy="3484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93" name="화살표: 아래쪽 92"/>
          <p:cNvSpPr/>
          <p:nvPr/>
        </p:nvSpPr>
        <p:spPr>
          <a:xfrm>
            <a:off x="5651482" y="1627656"/>
            <a:ext cx="72008" cy="3291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94" name="모서리가 둥근 직사각형 46"/>
          <p:cNvSpPr/>
          <p:nvPr/>
        </p:nvSpPr>
        <p:spPr>
          <a:xfrm>
            <a:off x="4724547" y="2316533"/>
            <a:ext cx="1781723" cy="31842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endParaRPr lang="en-US" altLang="ko-KR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523130" y="2202919"/>
            <a:ext cx="180026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13" b="1" dirty="0">
                <a:latin typeface="+mn-ea"/>
              </a:rPr>
              <a:t>모니터링 모듈</a:t>
            </a:r>
          </a:p>
        </p:txBody>
      </p:sp>
      <p:cxnSp>
        <p:nvCxnSpPr>
          <p:cNvPr id="96" name="직선 화살표 연결선 95"/>
          <p:cNvCxnSpPr>
            <a:stCxn id="47" idx="3"/>
            <a:endCxn id="94" idx="1"/>
          </p:cNvCxnSpPr>
          <p:nvPr/>
        </p:nvCxnSpPr>
        <p:spPr>
          <a:xfrm>
            <a:off x="4176442" y="1452483"/>
            <a:ext cx="548105" cy="1023262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화살표: 위쪽 97"/>
          <p:cNvSpPr/>
          <p:nvPr/>
        </p:nvSpPr>
        <p:spPr>
          <a:xfrm>
            <a:off x="5833309" y="1624978"/>
            <a:ext cx="68145" cy="3484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78" name="모서리가 둥근 직사각형 38"/>
          <p:cNvSpPr/>
          <p:nvPr/>
        </p:nvSpPr>
        <p:spPr>
          <a:xfrm>
            <a:off x="1007428" y="3251701"/>
            <a:ext cx="353214" cy="23858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1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-32360" y="3258205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내부 모듈</a:t>
            </a:r>
          </a:p>
        </p:txBody>
      </p:sp>
      <p:sp>
        <p:nvSpPr>
          <p:cNvPr id="87" name="화살표: 아래쪽 86"/>
          <p:cNvSpPr/>
          <p:nvPr/>
        </p:nvSpPr>
        <p:spPr>
          <a:xfrm>
            <a:off x="1073534" y="1608437"/>
            <a:ext cx="72008" cy="3291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97" name="화살표: 아래쪽 96"/>
          <p:cNvSpPr/>
          <p:nvPr/>
        </p:nvSpPr>
        <p:spPr>
          <a:xfrm>
            <a:off x="1555544" y="1619887"/>
            <a:ext cx="83354" cy="5956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6" name="화살표: U자형 5"/>
          <p:cNvSpPr/>
          <p:nvPr/>
        </p:nvSpPr>
        <p:spPr>
          <a:xfrm rot="10800000">
            <a:off x="1402967" y="2499593"/>
            <a:ext cx="199098" cy="292777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00" name="그룹 99"/>
          <p:cNvGrpSpPr/>
          <p:nvPr/>
        </p:nvGrpSpPr>
        <p:grpSpPr>
          <a:xfrm>
            <a:off x="2405487" y="3362192"/>
            <a:ext cx="1427261" cy="506082"/>
            <a:chOff x="4548744" y="1931143"/>
            <a:chExt cx="2818056" cy="6494958"/>
          </a:xfrm>
        </p:grpSpPr>
        <p:sp>
          <p:nvSpPr>
            <p:cNvPr id="101" name="모서리가 둥근 직사각형 41"/>
            <p:cNvSpPr/>
            <p:nvPr/>
          </p:nvSpPr>
          <p:spPr>
            <a:xfrm>
              <a:off x="4548744" y="1931143"/>
              <a:ext cx="2818056" cy="649495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102" name="모서리가 둥근 직사각형 46"/>
            <p:cNvSpPr/>
            <p:nvPr/>
          </p:nvSpPr>
          <p:spPr>
            <a:xfrm>
              <a:off x="4705991" y="3660498"/>
              <a:ext cx="2436943" cy="26757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823177" y="4834227"/>
              <a:ext cx="2229435" cy="236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defRPr/>
              </a:pPr>
              <a:endPara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2203181" y="3328303"/>
            <a:ext cx="1506427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13" b="1" dirty="0">
                <a:latin typeface="+mn-ea"/>
              </a:rPr>
              <a:t>모니터링 </a:t>
            </a:r>
            <a:r>
              <a:rPr lang="en-US" altLang="ko-KR" sz="1013" b="1" dirty="0">
                <a:latin typeface="+mn-ea"/>
              </a:rPr>
              <a:t>System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22" name="화살표: U자형 21"/>
          <p:cNvSpPr/>
          <p:nvPr/>
        </p:nvSpPr>
        <p:spPr>
          <a:xfrm>
            <a:off x="3890471" y="1424944"/>
            <a:ext cx="228249" cy="2451651"/>
          </a:xfrm>
          <a:prstGeom prst="uturnArrow">
            <a:avLst>
              <a:gd name="adj1" fmla="val 25000"/>
              <a:gd name="adj2" fmla="val 25000"/>
              <a:gd name="adj3" fmla="val 54457"/>
              <a:gd name="adj4" fmla="val 43750"/>
              <a:gd name="adj5" fmla="val 35235"/>
            </a:avLst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6" name="직선 화살표 연결선 105"/>
          <p:cNvCxnSpPr>
            <a:stCxn id="102" idx="3"/>
            <a:endCxn id="94" idx="1"/>
          </p:cNvCxnSpPr>
          <p:nvPr/>
        </p:nvCxnSpPr>
        <p:spPr>
          <a:xfrm flipV="1">
            <a:off x="3719367" y="2475745"/>
            <a:ext cx="1005180" cy="1125443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화살표: 위쪽 106"/>
          <p:cNvSpPr/>
          <p:nvPr/>
        </p:nvSpPr>
        <p:spPr>
          <a:xfrm>
            <a:off x="2544066" y="3100863"/>
            <a:ext cx="198342" cy="205886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114" name="화살표: 위쪽 113"/>
          <p:cNvSpPr/>
          <p:nvPr/>
        </p:nvSpPr>
        <p:spPr>
          <a:xfrm>
            <a:off x="6091874" y="1598333"/>
            <a:ext cx="73386" cy="95549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116" name="화살표: 아래쪽 115"/>
          <p:cNvSpPr/>
          <p:nvPr/>
        </p:nvSpPr>
        <p:spPr>
          <a:xfrm>
            <a:off x="6247545" y="1598333"/>
            <a:ext cx="75847" cy="9554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09855" y="1728343"/>
            <a:ext cx="121363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DB Storage</a:t>
            </a:r>
            <a:endParaRPr lang="ko-KR" altLang="en-US" sz="1013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778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985020" y="843558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985020" y="843558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985020" y="843558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6179" y="-460"/>
            <a:ext cx="4409005" cy="555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8.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아키텍처 실체화</a:t>
            </a:r>
            <a:br>
              <a:rPr lang="en-US" altLang="ko-KR" sz="1688" b="1" dirty="0">
                <a:solidFill>
                  <a:prstClr val="black"/>
                </a:solidFill>
                <a:latin typeface="+mn-ea"/>
              </a:rPr>
            </a:br>
            <a:r>
              <a:rPr lang="en-US" altLang="ko-KR" sz="788" b="1" dirty="0">
                <a:solidFill>
                  <a:prstClr val="black"/>
                </a:solidFill>
                <a:latin typeface="+mn-ea"/>
              </a:rPr>
              <a:t>  </a:t>
            </a:r>
            <a:br>
              <a:rPr lang="en-US" altLang="ko-KR" sz="1688" b="1" dirty="0">
                <a:solidFill>
                  <a:prstClr val="black"/>
                </a:solidFill>
                <a:latin typeface="+mn-ea"/>
              </a:rPr>
            </a:b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8.1 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아키텍처 뷰 작성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: 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모듈 뷰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(2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차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)</a:t>
            </a:r>
            <a:endParaRPr lang="ko-KR" altLang="en-US" sz="1000" b="1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0058" y="57732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1)</a:t>
            </a:r>
            <a:r>
              <a:rPr lang="ko-KR" altLang="en-US" b="1" dirty="0">
                <a:latin typeface="+mn-ea"/>
              </a:rPr>
              <a:t>분할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89609" y="2234939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2)</a:t>
            </a:r>
            <a:r>
              <a:rPr lang="ko-KR" altLang="en-US" b="1" dirty="0">
                <a:latin typeface="+mn-ea"/>
              </a:rPr>
              <a:t>사용</a:t>
            </a:r>
          </a:p>
        </p:txBody>
      </p:sp>
      <p:sp>
        <p:nvSpPr>
          <p:cNvPr id="39" name="Rectangle 2"/>
          <p:cNvSpPr>
            <a:spLocks noChangeArrowheads="1"/>
          </p:cNvSpPr>
          <p:nvPr/>
        </p:nvSpPr>
        <p:spPr bwMode="auto">
          <a:xfrm>
            <a:off x="913013" y="830700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913013" y="830700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913013" y="830700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48297" y="790844"/>
            <a:ext cx="1759220" cy="2069867"/>
            <a:chOff x="761629" y="2716533"/>
            <a:chExt cx="2182233" cy="1463027"/>
          </a:xfrm>
        </p:grpSpPr>
        <p:sp>
          <p:nvSpPr>
            <p:cNvPr id="45" name="모서리가 둥근 직사각형 65"/>
            <p:cNvSpPr/>
            <p:nvPr/>
          </p:nvSpPr>
          <p:spPr>
            <a:xfrm>
              <a:off x="761629" y="2907641"/>
              <a:ext cx="2182233" cy="12719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>
                <a:defRPr/>
              </a:pPr>
              <a:endParaRPr lang="ko-KR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11515" y="2716533"/>
              <a:ext cx="1479662" cy="179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+mn-ea"/>
                </a:rPr>
                <a:t>Mobile Client</a:t>
              </a:r>
              <a:endParaRPr lang="ko-KR" altLang="en-US" sz="1050" b="1" dirty="0">
                <a:latin typeface="+mn-ea"/>
              </a:endParaRPr>
            </a:p>
          </p:txBody>
        </p:sp>
      </p:grpSp>
      <p:sp>
        <p:nvSpPr>
          <p:cNvPr id="51" name="모서리가 둥근 직사각형 38"/>
          <p:cNvSpPr/>
          <p:nvPr/>
        </p:nvSpPr>
        <p:spPr>
          <a:xfrm>
            <a:off x="250276" y="1291997"/>
            <a:ext cx="1535748" cy="23759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1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85379" y="483518"/>
            <a:ext cx="11523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Main</a:t>
            </a:r>
            <a:r>
              <a:rPr lang="ko-KR" altLang="en-US" sz="1013" b="1" dirty="0">
                <a:latin typeface="+mn-ea"/>
              </a:rPr>
              <a:t> </a:t>
            </a:r>
            <a:r>
              <a:rPr lang="en-US" altLang="ko-KR" sz="1013" b="1" dirty="0">
                <a:latin typeface="+mn-ea"/>
              </a:rPr>
              <a:t>Server</a:t>
            </a:r>
            <a:endParaRPr lang="ko-KR" altLang="en-US" sz="1013" b="1" dirty="0">
              <a:latin typeface="+mn-ea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2257728" y="754522"/>
            <a:ext cx="1832889" cy="1897931"/>
            <a:chOff x="4548744" y="1931143"/>
            <a:chExt cx="2818056" cy="6494958"/>
          </a:xfrm>
        </p:grpSpPr>
        <p:sp>
          <p:nvSpPr>
            <p:cNvPr id="71" name="모서리가 둥근 직사각형 41"/>
            <p:cNvSpPr/>
            <p:nvPr/>
          </p:nvSpPr>
          <p:spPr>
            <a:xfrm>
              <a:off x="4548744" y="1931143"/>
              <a:ext cx="2818056" cy="649495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72" name="모서리가 둥근 직사각형 46"/>
            <p:cNvSpPr/>
            <p:nvPr/>
          </p:nvSpPr>
          <p:spPr>
            <a:xfrm>
              <a:off x="4677425" y="2335317"/>
              <a:ext cx="2578270" cy="114589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>
                <a:buAutoNum type="arabicPeriod"/>
              </a:pPr>
              <a:endParaRPr lang="en-US" altLang="ko-KR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823177" y="4834224"/>
              <a:ext cx="2229434" cy="631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defRPr/>
              </a:pPr>
              <a:endPara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4707280" y="255719"/>
            <a:ext cx="114348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DB</a:t>
            </a:r>
            <a:r>
              <a:rPr lang="ko-KR" altLang="en-US" sz="1013" b="1" dirty="0">
                <a:latin typeface="+mn-ea"/>
              </a:rPr>
              <a:t> </a:t>
            </a:r>
            <a:r>
              <a:rPr lang="en-US" altLang="ko-KR" sz="1013" b="1" dirty="0">
                <a:latin typeface="+mn-ea"/>
              </a:rPr>
              <a:t>Server</a:t>
            </a:r>
            <a:endParaRPr lang="ko-KR" altLang="en-US" sz="1013" b="1" dirty="0">
              <a:latin typeface="+mn-ea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4378040" y="478913"/>
            <a:ext cx="2030277" cy="1576602"/>
            <a:chOff x="4548744" y="1931143"/>
            <a:chExt cx="2818056" cy="6494958"/>
          </a:xfrm>
        </p:grpSpPr>
        <p:sp>
          <p:nvSpPr>
            <p:cNvPr id="82" name="모서리가 둥근 직사각형 41"/>
            <p:cNvSpPr/>
            <p:nvPr/>
          </p:nvSpPr>
          <p:spPr>
            <a:xfrm>
              <a:off x="4548744" y="1931143"/>
              <a:ext cx="2818056" cy="649495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83" name="모서리가 둥근 직사각형 46"/>
            <p:cNvSpPr/>
            <p:nvPr/>
          </p:nvSpPr>
          <p:spPr>
            <a:xfrm>
              <a:off x="4710413" y="2530993"/>
              <a:ext cx="2473058" cy="114831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>
                <a:buAutoNum type="arabicPeriod"/>
              </a:pPr>
              <a:endParaRPr lang="en-US" altLang="ko-KR" sz="9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823177" y="4834224"/>
              <a:ext cx="2229433" cy="760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defRPr/>
              </a:pPr>
              <a:endPara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64266" y="1129598"/>
            <a:ext cx="137082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Android </a:t>
            </a:r>
            <a:r>
              <a:rPr lang="ko-KR" altLang="en-US" sz="1013" b="1" dirty="0">
                <a:latin typeface="+mn-ea"/>
              </a:rPr>
              <a:t>통신 모듈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304598" y="709170"/>
            <a:ext cx="11523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Main Controller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89" name="모서리가 둥근 직사각형 46"/>
          <p:cNvSpPr/>
          <p:nvPr/>
        </p:nvSpPr>
        <p:spPr>
          <a:xfrm>
            <a:off x="2296863" y="1299031"/>
            <a:ext cx="1721490" cy="40042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996579" y="1151546"/>
            <a:ext cx="11523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Model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91" name="모서리가 둥근 직사각형 46"/>
          <p:cNvSpPr/>
          <p:nvPr/>
        </p:nvSpPr>
        <p:spPr>
          <a:xfrm>
            <a:off x="2321001" y="1792138"/>
            <a:ext cx="1721490" cy="19128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104327" y="1664669"/>
            <a:ext cx="11523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13" b="1" dirty="0">
                <a:latin typeface="+mn-ea"/>
              </a:rPr>
              <a:t>관리자 </a:t>
            </a:r>
            <a:r>
              <a:rPr lang="en-US" altLang="ko-KR" sz="1013" b="1" dirty="0">
                <a:latin typeface="+mn-ea"/>
              </a:rPr>
              <a:t>View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93" name="모서리가 둥근 직사각형 46"/>
          <p:cNvSpPr/>
          <p:nvPr/>
        </p:nvSpPr>
        <p:spPr>
          <a:xfrm>
            <a:off x="2296863" y="2044559"/>
            <a:ext cx="1731384" cy="34716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132072" y="1913597"/>
            <a:ext cx="121363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Local Storage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95" name="모서리가 둥근 직사각형 46"/>
          <p:cNvSpPr/>
          <p:nvPr/>
        </p:nvSpPr>
        <p:spPr>
          <a:xfrm>
            <a:off x="4494513" y="1022805"/>
            <a:ext cx="1781723" cy="31842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endParaRPr lang="en-US" altLang="ko-KR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341112" y="471798"/>
            <a:ext cx="121363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DB controller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293096" y="909191"/>
            <a:ext cx="121363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DB Storage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98" name="모서리가 둥근 직사각형 38"/>
          <p:cNvSpPr/>
          <p:nvPr/>
        </p:nvSpPr>
        <p:spPr>
          <a:xfrm>
            <a:off x="249078" y="1588186"/>
            <a:ext cx="1535748" cy="23759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1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-185473" y="1489899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View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100" name="모서리가 둥근 직사각형 38"/>
          <p:cNvSpPr/>
          <p:nvPr/>
        </p:nvSpPr>
        <p:spPr>
          <a:xfrm>
            <a:off x="249570" y="1891315"/>
            <a:ext cx="1535748" cy="23759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1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0592" y="1791611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13" b="1" dirty="0">
                <a:latin typeface="+mn-ea"/>
              </a:rPr>
              <a:t>회원관리 모듈</a:t>
            </a:r>
          </a:p>
        </p:txBody>
      </p:sp>
      <p:sp>
        <p:nvSpPr>
          <p:cNvPr id="102" name="모서리가 둥근 직사각형 38"/>
          <p:cNvSpPr/>
          <p:nvPr/>
        </p:nvSpPr>
        <p:spPr>
          <a:xfrm>
            <a:off x="249078" y="2191128"/>
            <a:ext cx="1535748" cy="23759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1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41348" y="2065475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13" b="1" dirty="0">
                <a:latin typeface="+mn-ea"/>
              </a:rPr>
              <a:t>로그인 관리 모듈</a:t>
            </a:r>
          </a:p>
        </p:txBody>
      </p:sp>
      <p:sp>
        <p:nvSpPr>
          <p:cNvPr id="107" name="모서리가 둥근 직사각형 38"/>
          <p:cNvSpPr/>
          <p:nvPr/>
        </p:nvSpPr>
        <p:spPr>
          <a:xfrm>
            <a:off x="246797" y="2510370"/>
            <a:ext cx="1535748" cy="23759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1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5762" y="2366528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Local Storage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115" name="모서리가 둥근 직사각형 46"/>
          <p:cNvSpPr/>
          <p:nvPr/>
        </p:nvSpPr>
        <p:spPr>
          <a:xfrm>
            <a:off x="4507788" y="1497381"/>
            <a:ext cx="1781723" cy="31842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endParaRPr lang="en-US" altLang="ko-KR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306371" y="1383767"/>
            <a:ext cx="180026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13" b="1" dirty="0">
                <a:latin typeface="+mn-ea"/>
              </a:rPr>
              <a:t>모니터링 모듈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085191"/>
              </p:ext>
            </p:extLst>
          </p:nvPr>
        </p:nvGraphicFramePr>
        <p:xfrm>
          <a:off x="115173" y="2963423"/>
          <a:ext cx="1843631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511">
                  <a:extLst>
                    <a:ext uri="{9D8B030D-6E8A-4147-A177-3AD203B41FA5}">
                      <a16:colId xmlns:a16="http://schemas.microsoft.com/office/drawing/2014/main" val="186902648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596937770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5406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Android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dirty="0">
                          <a:latin typeface="+mn-ea"/>
                          <a:ea typeface="+mn-ea"/>
                        </a:rPr>
                        <a:t>통신 모듈</a:t>
                      </a:r>
                    </a:p>
                    <a:p>
                      <a:pPr latinLnBrk="1"/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무선으로 데이터를 주고 받는다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82525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View</a:t>
                      </a:r>
                      <a:r>
                        <a:rPr lang="en-US" altLang="ko-KR" sz="800" b="1" baseline="0" dirty="0">
                          <a:latin typeface="+mn-ea"/>
                          <a:ea typeface="+mn-ea"/>
                        </a:rPr>
                        <a:t> 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사용자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를 보여준다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45349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latin typeface="+mn-ea"/>
                          <a:ea typeface="+mn-ea"/>
                        </a:rPr>
                        <a:t>회원관리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회원가입 기능을 담당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95614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latin typeface="+mn-ea"/>
                          <a:ea typeface="+mn-ea"/>
                        </a:rPr>
                        <a:t>로그인 관리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Main</a:t>
                      </a:r>
                      <a:r>
                        <a:rPr lang="en-US" altLang="ko-KR" sz="800" baseline="0" dirty="0">
                          <a:latin typeface="+mn-ea"/>
                          <a:ea typeface="+mn-ea"/>
                        </a:rPr>
                        <a:t> Server</a:t>
                      </a:r>
                      <a:r>
                        <a:rPr lang="ko-KR" altLang="en-US" sz="800" baseline="0" dirty="0">
                          <a:latin typeface="+mn-ea"/>
                          <a:ea typeface="+mn-ea"/>
                        </a:rPr>
                        <a:t>와 통신하여 자동로그인 기능을 담당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19974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Local Storage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Client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데이터를 저장한다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792693"/>
                  </a:ext>
                </a:extLst>
              </a:tr>
            </a:tbl>
          </a:graphicData>
        </a:graphic>
      </p:graphicFrame>
      <p:graphicFrame>
        <p:nvGraphicFramePr>
          <p:cNvPr id="119" name="표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359354"/>
              </p:ext>
            </p:extLst>
          </p:nvPr>
        </p:nvGraphicFramePr>
        <p:xfrm>
          <a:off x="2233528" y="2750006"/>
          <a:ext cx="1843631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511">
                  <a:extLst>
                    <a:ext uri="{9D8B030D-6E8A-4147-A177-3AD203B41FA5}">
                      <a16:colId xmlns:a16="http://schemas.microsoft.com/office/drawing/2014/main" val="186902648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596937770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latin typeface="+mn-ea"/>
                          <a:ea typeface="+mn-ea"/>
                        </a:rPr>
                        <a:t>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5406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Main Controller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사용자의 요청을 적합한</a:t>
                      </a:r>
                      <a:r>
                        <a:rPr lang="en-US" altLang="ko-KR" sz="800" b="0" baseline="0" dirty="0">
                          <a:latin typeface="+mn-ea"/>
                          <a:ea typeface="+mn-ea"/>
                        </a:rPr>
                        <a:t> Model</a:t>
                      </a:r>
                      <a:r>
                        <a:rPr lang="ko-KR" altLang="en-US" sz="800" b="0" baseline="0" dirty="0">
                          <a:latin typeface="+mn-ea"/>
                          <a:ea typeface="+mn-ea"/>
                        </a:rPr>
                        <a:t>에게 연결한다</a:t>
                      </a:r>
                      <a:r>
                        <a:rPr lang="en-US" altLang="ko-KR" sz="800" b="0" baseline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82525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Model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각 기능 로직들이 있다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데이터 </a:t>
                      </a:r>
                      <a:r>
                        <a:rPr lang="ko-KR" altLang="en-US" sz="800" b="0" dirty="0" err="1">
                          <a:latin typeface="+mn-ea"/>
                          <a:ea typeface="+mn-ea"/>
                        </a:rPr>
                        <a:t>저장시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DB Server</a:t>
                      </a:r>
                      <a:r>
                        <a:rPr lang="en-US" altLang="ko-KR" sz="8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  <a:ea typeface="+mn-ea"/>
                        </a:rPr>
                        <a:t>로 데이터를 전송한다</a:t>
                      </a:r>
                      <a:r>
                        <a:rPr lang="en-US" altLang="ko-KR" sz="800" b="0" baseline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45349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latin typeface="+mn-ea"/>
                          <a:ea typeface="+mn-ea"/>
                        </a:rPr>
                        <a:t>관리자 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View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Main</a:t>
                      </a:r>
                      <a:r>
                        <a:rPr lang="en-US" altLang="ko-KR" sz="800" b="0" baseline="0" dirty="0">
                          <a:latin typeface="+mn-ea"/>
                          <a:ea typeface="+mn-ea"/>
                        </a:rPr>
                        <a:t> Server </a:t>
                      </a:r>
                      <a:r>
                        <a:rPr lang="ko-KR" altLang="en-US" sz="800" b="0" baseline="0" dirty="0">
                          <a:latin typeface="+mn-ea"/>
                          <a:ea typeface="+mn-ea"/>
                        </a:rPr>
                        <a:t>데이터를 관리할 수 있는 페이지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956145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Local Storage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데이터를 저장한다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792693"/>
                  </a:ext>
                </a:extLst>
              </a:tr>
            </a:tbl>
          </a:graphicData>
        </a:graphic>
      </p:graphicFrame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102316"/>
              </p:ext>
            </p:extLst>
          </p:nvPr>
        </p:nvGraphicFramePr>
        <p:xfrm>
          <a:off x="4471362" y="2077832"/>
          <a:ext cx="1936954" cy="1479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30">
                  <a:extLst>
                    <a:ext uri="{9D8B030D-6E8A-4147-A177-3AD203B41FA5}">
                      <a16:colId xmlns:a16="http://schemas.microsoft.com/office/drawing/2014/main" val="1869026480"/>
                    </a:ext>
                  </a:extLst>
                </a:gridCol>
                <a:gridCol w="1251124">
                  <a:extLst>
                    <a:ext uri="{9D8B030D-6E8A-4147-A177-3AD203B41FA5}">
                      <a16:colId xmlns:a16="http://schemas.microsoft.com/office/drawing/2014/main" val="596937770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5406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DB</a:t>
                      </a:r>
                      <a:r>
                        <a:rPr lang="en-US" altLang="ko-KR" sz="800" b="1" baseline="0" dirty="0">
                          <a:latin typeface="+mn-ea"/>
                          <a:ea typeface="+mn-ea"/>
                        </a:rPr>
                        <a:t> Controller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입력 받은 데이터를 저장한다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82525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DB</a:t>
                      </a:r>
                      <a:r>
                        <a:rPr lang="en-US" altLang="ko-KR" sz="800" b="1" baseline="0" dirty="0">
                          <a:latin typeface="+mn-ea"/>
                          <a:ea typeface="+mn-ea"/>
                        </a:rPr>
                        <a:t> Storage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데이터 저장소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Raid</a:t>
                      </a:r>
                      <a:r>
                        <a:rPr lang="en-US" altLang="ko-KR" sz="8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aseline="0" dirty="0">
                          <a:latin typeface="+mn-ea"/>
                          <a:ea typeface="+mn-ea"/>
                        </a:rPr>
                        <a:t>방식을 통해서 데이터를 보호한다</a:t>
                      </a:r>
                      <a:r>
                        <a:rPr lang="en-US" altLang="ko-KR" sz="800" baseline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453492"/>
                  </a:ext>
                </a:extLst>
              </a:tr>
              <a:tr h="3521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latin typeface="+mn-ea"/>
                          <a:ea typeface="+mn-ea"/>
                        </a:rPr>
                        <a:t>모니터링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Main Server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를 지속적으로 감시하는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956145"/>
                  </a:ext>
                </a:extLst>
              </a:tr>
            </a:tbl>
          </a:graphicData>
        </a:graphic>
      </p:graphicFrame>
      <p:grpSp>
        <p:nvGrpSpPr>
          <p:cNvPr id="122" name="그룹 121"/>
          <p:cNvGrpSpPr/>
          <p:nvPr/>
        </p:nvGrpSpPr>
        <p:grpSpPr>
          <a:xfrm>
            <a:off x="4470219" y="3606465"/>
            <a:ext cx="1938097" cy="506082"/>
            <a:chOff x="4548744" y="1931143"/>
            <a:chExt cx="2818056" cy="6494958"/>
          </a:xfrm>
        </p:grpSpPr>
        <p:sp>
          <p:nvSpPr>
            <p:cNvPr id="123" name="모서리가 둥근 직사각형 41"/>
            <p:cNvSpPr/>
            <p:nvPr/>
          </p:nvSpPr>
          <p:spPr>
            <a:xfrm>
              <a:off x="4548744" y="1931143"/>
              <a:ext cx="2818056" cy="649495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124" name="모서리가 둥근 직사각형 46"/>
            <p:cNvSpPr/>
            <p:nvPr/>
          </p:nvSpPr>
          <p:spPr>
            <a:xfrm>
              <a:off x="4705991" y="3660498"/>
              <a:ext cx="2436943" cy="26757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823176" y="4834227"/>
              <a:ext cx="2229434" cy="236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defRPr/>
              </a:pPr>
              <a:endPara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sp>
        <p:nvSpPr>
          <p:cNvPr id="126" name="TextBox 125"/>
          <p:cNvSpPr txBox="1"/>
          <p:nvPr/>
        </p:nvSpPr>
        <p:spPr>
          <a:xfrm>
            <a:off x="4538431" y="3587655"/>
            <a:ext cx="1506427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13" b="1" dirty="0">
                <a:latin typeface="+mn-ea"/>
              </a:rPr>
              <a:t>모니터링 </a:t>
            </a:r>
            <a:r>
              <a:rPr lang="en-US" altLang="ko-KR" sz="1013" b="1" dirty="0">
                <a:latin typeface="+mn-ea"/>
              </a:rPr>
              <a:t>System</a:t>
            </a:r>
            <a:endParaRPr lang="ko-KR" altLang="en-US" sz="1013" b="1" dirty="0">
              <a:latin typeface="+mn-ea"/>
            </a:endParaRPr>
          </a:p>
        </p:txBody>
      </p:sp>
      <p:graphicFrame>
        <p:nvGraphicFramePr>
          <p:cNvPr id="127" name="표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307659"/>
              </p:ext>
            </p:extLst>
          </p:nvPr>
        </p:nvGraphicFramePr>
        <p:xfrm>
          <a:off x="4451560" y="4167496"/>
          <a:ext cx="1956757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360">
                  <a:extLst>
                    <a:ext uri="{9D8B030D-6E8A-4147-A177-3AD203B41FA5}">
                      <a16:colId xmlns:a16="http://schemas.microsoft.com/office/drawing/2014/main" val="1869026480"/>
                    </a:ext>
                  </a:extLst>
                </a:gridCol>
                <a:gridCol w="1146397">
                  <a:extLst>
                    <a:ext uri="{9D8B030D-6E8A-4147-A177-3AD203B41FA5}">
                      <a16:colId xmlns:a16="http://schemas.microsoft.com/office/drawing/2014/main" val="596937770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54060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latin typeface="+mn-ea"/>
                          <a:ea typeface="+mn-ea"/>
                        </a:rPr>
                        <a:t>모니터링 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System</a:t>
                      </a:r>
                      <a:endParaRPr lang="ko-KR" altLang="en-US" sz="800" b="1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DB</a:t>
                      </a:r>
                      <a:r>
                        <a:rPr lang="en-US" altLang="ko-KR" sz="800" b="0" baseline="0" dirty="0">
                          <a:latin typeface="+mn-ea"/>
                          <a:ea typeface="+mn-ea"/>
                        </a:rPr>
                        <a:t> Server </a:t>
                      </a:r>
                      <a:r>
                        <a:rPr lang="ko-KR" altLang="en-US" sz="800" b="0" baseline="0" dirty="0">
                          <a:latin typeface="+mn-ea"/>
                          <a:ea typeface="+mn-ea"/>
                        </a:rPr>
                        <a:t>로부터 요청을 받으면 </a:t>
                      </a:r>
                      <a:r>
                        <a:rPr lang="en-US" altLang="ko-KR" sz="800" b="0" baseline="0" dirty="0">
                          <a:latin typeface="+mn-ea"/>
                          <a:ea typeface="+mn-ea"/>
                        </a:rPr>
                        <a:t>Main Server</a:t>
                      </a:r>
                      <a:r>
                        <a:rPr lang="ko-KR" altLang="en-US" sz="800" b="0" baseline="0" dirty="0">
                          <a:latin typeface="+mn-ea"/>
                          <a:ea typeface="+mn-ea"/>
                        </a:rPr>
                        <a:t>를 </a:t>
                      </a:r>
                      <a:r>
                        <a:rPr lang="ko-KR" altLang="en-US" sz="800" b="0" baseline="0" dirty="0" err="1">
                          <a:latin typeface="+mn-ea"/>
                          <a:ea typeface="+mn-ea"/>
                        </a:rPr>
                        <a:t>리부팅한다</a:t>
                      </a:r>
                      <a:r>
                        <a:rPr lang="en-US" altLang="ko-KR" sz="800" b="0" baseline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825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847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/>
          <p:cNvSpPr txBox="1"/>
          <p:nvPr/>
        </p:nvSpPr>
        <p:spPr>
          <a:xfrm>
            <a:off x="3172512" y="898243"/>
            <a:ext cx="11523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Main</a:t>
            </a:r>
            <a:r>
              <a:rPr lang="ko-KR" altLang="en-US" sz="1013" b="1" dirty="0">
                <a:latin typeface="+mn-ea"/>
              </a:rPr>
              <a:t> </a:t>
            </a:r>
            <a:r>
              <a:rPr lang="en-US" altLang="ko-KR" sz="1013" b="1" dirty="0">
                <a:latin typeface="+mn-ea"/>
              </a:rPr>
              <a:t>Server</a:t>
            </a:r>
            <a:endParaRPr lang="ko-KR" altLang="en-US" sz="1013" b="1" dirty="0">
              <a:latin typeface="+mn-ea"/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2844861" y="1169247"/>
            <a:ext cx="1832889" cy="1897931"/>
            <a:chOff x="4548744" y="1931143"/>
            <a:chExt cx="2818056" cy="6494958"/>
          </a:xfrm>
        </p:grpSpPr>
        <p:sp>
          <p:nvSpPr>
            <p:cNvPr id="140" name="모서리가 둥근 직사각형 41"/>
            <p:cNvSpPr/>
            <p:nvPr/>
          </p:nvSpPr>
          <p:spPr>
            <a:xfrm>
              <a:off x="4548744" y="1931143"/>
              <a:ext cx="2818056" cy="649495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142" name="모서리가 둥근 직사각형 46"/>
            <p:cNvSpPr/>
            <p:nvPr/>
          </p:nvSpPr>
          <p:spPr>
            <a:xfrm>
              <a:off x="4608914" y="2260553"/>
              <a:ext cx="2646780" cy="122066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>
                <a:buAutoNum type="arabicPeriod"/>
              </a:pPr>
              <a:endParaRPr lang="en-US" altLang="ko-KR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4823177" y="4834224"/>
              <a:ext cx="2229434" cy="631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defRPr/>
              </a:pPr>
              <a:endPara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2835959" y="1182815"/>
            <a:ext cx="11523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Main Controller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145" name="모서리가 둥근 직사각형 46"/>
          <p:cNvSpPr/>
          <p:nvPr/>
        </p:nvSpPr>
        <p:spPr>
          <a:xfrm>
            <a:off x="2883996" y="1713756"/>
            <a:ext cx="1721490" cy="40042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2583712" y="1566271"/>
            <a:ext cx="11523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Model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151" name="모서리가 둥근 직사각형 46"/>
          <p:cNvSpPr/>
          <p:nvPr/>
        </p:nvSpPr>
        <p:spPr>
          <a:xfrm>
            <a:off x="2908134" y="2206863"/>
            <a:ext cx="1721490" cy="19128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2691460" y="2079394"/>
            <a:ext cx="11523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13" b="1" dirty="0">
                <a:latin typeface="+mn-ea"/>
              </a:rPr>
              <a:t>관리자 </a:t>
            </a:r>
            <a:r>
              <a:rPr lang="en-US" altLang="ko-KR" sz="1013" b="1" dirty="0">
                <a:latin typeface="+mn-ea"/>
              </a:rPr>
              <a:t>View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153" name="모서리가 둥근 직사각형 46"/>
          <p:cNvSpPr/>
          <p:nvPr/>
        </p:nvSpPr>
        <p:spPr>
          <a:xfrm>
            <a:off x="2883996" y="2459284"/>
            <a:ext cx="1731384" cy="34716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2719205" y="2328322"/>
            <a:ext cx="121363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Local Storage</a:t>
            </a:r>
            <a:endParaRPr lang="ko-KR" altLang="en-US" sz="1013" b="1" dirty="0">
              <a:latin typeface="+mn-ea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522785" y="990465"/>
            <a:ext cx="1759220" cy="2069867"/>
            <a:chOff x="761629" y="2716533"/>
            <a:chExt cx="2182233" cy="1463027"/>
          </a:xfrm>
        </p:grpSpPr>
        <p:sp>
          <p:nvSpPr>
            <p:cNvPr id="71" name="모서리가 둥근 직사각형 65"/>
            <p:cNvSpPr/>
            <p:nvPr/>
          </p:nvSpPr>
          <p:spPr>
            <a:xfrm>
              <a:off x="761629" y="2907641"/>
              <a:ext cx="2182233" cy="12719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>
                <a:defRPr/>
              </a:pPr>
              <a:endParaRPr lang="ko-KR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11515" y="2716533"/>
              <a:ext cx="1479662" cy="179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+mn-ea"/>
                </a:rPr>
                <a:t>Mobile Client</a:t>
              </a:r>
              <a:endParaRPr lang="ko-KR" altLang="en-US" sz="1050" b="1" dirty="0">
                <a:latin typeface="+mn-ea"/>
              </a:endParaRPr>
            </a:p>
          </p:txBody>
        </p:sp>
      </p:grp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2034816" y="927969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2034816" y="927969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2034816" y="927969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6179" y="26196"/>
            <a:ext cx="4409005" cy="555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</a:rPr>
              <a:t>8.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</a:rPr>
              <a:t>아키텍처 실체화</a:t>
            </a:r>
            <a:br>
              <a:rPr lang="en-US" altLang="ko-KR" sz="1688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</a:br>
            <a:r>
              <a:rPr lang="en-US" altLang="ko-KR" sz="788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 </a:t>
            </a:r>
            <a:br>
              <a:rPr lang="en-US" altLang="ko-KR" sz="1688" b="1" dirty="0">
                <a:solidFill>
                  <a:prstClr val="black"/>
                </a:solidFill>
                <a:latin typeface="+mn-ea"/>
              </a:rPr>
            </a:b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8.1 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아키텍처 뷰 작성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: C&amp;C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 뷰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(2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차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) </a:t>
            </a:r>
            <a:r>
              <a:rPr lang="en-US" altLang="ko-KR" sz="1000" b="1" dirty="0" err="1">
                <a:solidFill>
                  <a:prstClr val="black"/>
                </a:solidFill>
                <a:latin typeface="+mn-ea"/>
              </a:rPr>
              <a:t>Clinet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관점</a:t>
            </a:r>
            <a:endParaRPr lang="ko-KR" altLang="en-US" sz="1000" b="1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51" name="Rectangle 2"/>
          <p:cNvSpPr>
            <a:spLocks noChangeArrowheads="1"/>
          </p:cNvSpPr>
          <p:nvPr/>
        </p:nvSpPr>
        <p:spPr bwMode="auto">
          <a:xfrm>
            <a:off x="1278186" y="1008022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sp>
        <p:nvSpPr>
          <p:cNvPr id="52" name="Rectangle 4"/>
          <p:cNvSpPr>
            <a:spLocks noChangeArrowheads="1"/>
          </p:cNvSpPr>
          <p:nvPr/>
        </p:nvSpPr>
        <p:spPr bwMode="auto">
          <a:xfrm>
            <a:off x="1278186" y="1008022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sp>
        <p:nvSpPr>
          <p:cNvPr id="53" name="Rectangle 6"/>
          <p:cNvSpPr>
            <a:spLocks noChangeArrowheads="1"/>
          </p:cNvSpPr>
          <p:nvPr/>
        </p:nvSpPr>
        <p:spPr bwMode="auto">
          <a:xfrm>
            <a:off x="1278186" y="1008022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sp>
        <p:nvSpPr>
          <p:cNvPr id="54" name="모서리가 둥근 직사각형 38"/>
          <p:cNvSpPr/>
          <p:nvPr/>
        </p:nvSpPr>
        <p:spPr>
          <a:xfrm>
            <a:off x="615449" y="1469319"/>
            <a:ext cx="1535748" cy="23759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13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5" name="직선 화살표 연결선 54"/>
          <p:cNvCxnSpPr>
            <a:endCxn id="145" idx="1"/>
          </p:cNvCxnSpPr>
          <p:nvPr/>
        </p:nvCxnSpPr>
        <p:spPr>
          <a:xfrm>
            <a:off x="2156365" y="1614224"/>
            <a:ext cx="727631" cy="299742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29438" y="1306920"/>
            <a:ext cx="135937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Android </a:t>
            </a:r>
            <a:r>
              <a:rPr lang="ko-KR" altLang="en-US" sz="1013" b="1" dirty="0">
                <a:latin typeface="+mn-ea"/>
              </a:rPr>
              <a:t>통신 모듈</a:t>
            </a:r>
          </a:p>
        </p:txBody>
      </p:sp>
      <p:sp>
        <p:nvSpPr>
          <p:cNvPr id="58" name="모서리가 둥근 직사각형 38"/>
          <p:cNvSpPr/>
          <p:nvPr/>
        </p:nvSpPr>
        <p:spPr>
          <a:xfrm>
            <a:off x="614251" y="1765508"/>
            <a:ext cx="1535748" cy="23759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1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35462" y="1627137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View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60" name="모서리가 둥근 직사각형 38"/>
          <p:cNvSpPr/>
          <p:nvPr/>
        </p:nvSpPr>
        <p:spPr>
          <a:xfrm>
            <a:off x="614743" y="2068637"/>
            <a:ext cx="1535748" cy="23759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1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5765" y="1968933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13" b="1" dirty="0">
                <a:latin typeface="+mn-ea"/>
              </a:rPr>
              <a:t>회원관리 모듈</a:t>
            </a:r>
          </a:p>
        </p:txBody>
      </p:sp>
      <p:sp>
        <p:nvSpPr>
          <p:cNvPr id="62" name="모서리가 둥근 직사각형 38"/>
          <p:cNvSpPr/>
          <p:nvPr/>
        </p:nvSpPr>
        <p:spPr>
          <a:xfrm>
            <a:off x="614251" y="2368450"/>
            <a:ext cx="1535748" cy="23759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1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06521" y="2242797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13" b="1">
                <a:latin typeface="+mn-ea"/>
              </a:rPr>
              <a:t>로그인 관리 모듈</a:t>
            </a:r>
            <a:endParaRPr lang="ko-KR" altLang="en-US" sz="1013" b="1" dirty="0">
              <a:latin typeface="+mn-ea"/>
            </a:endParaRPr>
          </a:p>
        </p:txBody>
      </p:sp>
      <p:cxnSp>
        <p:nvCxnSpPr>
          <p:cNvPr id="64" name="연결선: 꺾임 63"/>
          <p:cNvCxnSpPr>
            <a:stCxn id="58" idx="1"/>
            <a:endCxn id="54" idx="1"/>
          </p:cNvCxnSpPr>
          <p:nvPr/>
        </p:nvCxnSpPr>
        <p:spPr>
          <a:xfrm rot="10800000" flipH="1">
            <a:off x="614251" y="1588116"/>
            <a:ext cx="1198" cy="296189"/>
          </a:xfrm>
          <a:prstGeom prst="bentConnector3">
            <a:avLst>
              <a:gd name="adj1" fmla="val -190818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화살표: 위쪽 64"/>
          <p:cNvSpPr/>
          <p:nvPr/>
        </p:nvSpPr>
        <p:spPr>
          <a:xfrm>
            <a:off x="1658728" y="1600134"/>
            <a:ext cx="97857" cy="88391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66" name="화살표: 위쪽 65"/>
          <p:cNvSpPr/>
          <p:nvPr/>
        </p:nvSpPr>
        <p:spPr>
          <a:xfrm>
            <a:off x="1477285" y="1843165"/>
            <a:ext cx="76671" cy="3306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67" name="모서리가 둥근 직사각형 38"/>
          <p:cNvSpPr/>
          <p:nvPr/>
        </p:nvSpPr>
        <p:spPr>
          <a:xfrm>
            <a:off x="611970" y="2687692"/>
            <a:ext cx="1535748" cy="23759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1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20935" y="2543850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Local Storage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69" name="화살표: 위쪽/아래쪽 68"/>
          <p:cNvSpPr/>
          <p:nvPr/>
        </p:nvSpPr>
        <p:spPr>
          <a:xfrm>
            <a:off x="2008058" y="1831970"/>
            <a:ext cx="58709" cy="10383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cxnSp>
        <p:nvCxnSpPr>
          <p:cNvPr id="73" name="직선 화살표 연결선 72"/>
          <p:cNvCxnSpPr/>
          <p:nvPr/>
        </p:nvCxnSpPr>
        <p:spPr>
          <a:xfrm flipH="1">
            <a:off x="2156365" y="1469319"/>
            <a:ext cx="729588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84809" y="3619793"/>
            <a:ext cx="68403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>
                <a:latin typeface="+mn-ea"/>
              </a:rPr>
              <a:t>View </a:t>
            </a:r>
            <a:r>
              <a:rPr lang="ko-KR" altLang="en-US" sz="1100" b="1" dirty="0">
                <a:latin typeface="+mn-ea"/>
              </a:rPr>
              <a:t>는 사용자 </a:t>
            </a:r>
            <a:r>
              <a:rPr lang="en-US" altLang="ko-KR" sz="1100" b="1" dirty="0">
                <a:latin typeface="+mn-ea"/>
              </a:rPr>
              <a:t>UI</a:t>
            </a:r>
            <a:r>
              <a:rPr lang="ko-KR" altLang="en-US" sz="1100" b="1" dirty="0">
                <a:latin typeface="+mn-ea"/>
              </a:rPr>
              <a:t>를 단말기 화면에 출력한다</a:t>
            </a:r>
            <a:r>
              <a:rPr lang="en-US" altLang="ko-KR" sz="1100" b="1" dirty="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+mn-ea"/>
              </a:rPr>
              <a:t>사용자는 </a:t>
            </a:r>
            <a:r>
              <a:rPr lang="en-US" altLang="ko-KR" sz="1100" b="1" dirty="0">
                <a:latin typeface="+mn-ea"/>
              </a:rPr>
              <a:t>View </a:t>
            </a:r>
            <a:r>
              <a:rPr lang="ko-KR" altLang="en-US" sz="1100" b="1" dirty="0">
                <a:latin typeface="+mn-ea"/>
              </a:rPr>
              <a:t>를 통해 입력한 데이터를 통신 모듈로 </a:t>
            </a:r>
            <a:r>
              <a:rPr lang="en-US" altLang="ko-KR" sz="1100" b="1" dirty="0">
                <a:latin typeface="+mn-ea"/>
              </a:rPr>
              <a:t>Main Controller</a:t>
            </a:r>
            <a:r>
              <a:rPr lang="ko-KR" altLang="en-US" sz="1100" b="1" dirty="0">
                <a:latin typeface="+mn-ea"/>
              </a:rPr>
              <a:t>에 요청하게 된다</a:t>
            </a:r>
            <a:r>
              <a:rPr lang="en-US" altLang="ko-KR" sz="1100" b="1" dirty="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>
                <a:latin typeface="+mn-ea"/>
              </a:rPr>
              <a:t>Model </a:t>
            </a:r>
            <a:r>
              <a:rPr lang="ko-KR" altLang="en-US" sz="1100" b="1" dirty="0">
                <a:latin typeface="+mn-ea"/>
              </a:rPr>
              <a:t>에서 처리된 로직은 통신 모듈에서 </a:t>
            </a:r>
            <a:r>
              <a:rPr lang="en-US" altLang="ko-KR" sz="1100" b="1" dirty="0">
                <a:latin typeface="+mn-ea"/>
              </a:rPr>
              <a:t>View</a:t>
            </a:r>
            <a:r>
              <a:rPr lang="ko-KR" altLang="en-US" sz="1100" b="1" dirty="0">
                <a:latin typeface="+mn-ea"/>
              </a:rPr>
              <a:t>로 반영된다</a:t>
            </a:r>
            <a:r>
              <a:rPr lang="en-US" altLang="ko-KR" sz="1100" b="1" dirty="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+mn-ea"/>
              </a:rPr>
              <a:t>로그인 관리 모듈은 </a:t>
            </a:r>
            <a:r>
              <a:rPr lang="en-US" altLang="ko-KR" sz="1100" b="1" dirty="0">
                <a:latin typeface="+mn-ea"/>
              </a:rPr>
              <a:t>Local Storage </a:t>
            </a:r>
            <a:r>
              <a:rPr lang="ko-KR" altLang="en-US" sz="1100" b="1" dirty="0">
                <a:latin typeface="+mn-ea"/>
              </a:rPr>
              <a:t>에 저장된 데이터 참조해 통신 모듈로 로그인 정보를 전송한다</a:t>
            </a:r>
            <a:r>
              <a:rPr lang="en-US" altLang="ko-KR" sz="1100" b="1" dirty="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latin typeface="+mn-ea"/>
              </a:rPr>
              <a:t>회원 관리 모듈은 </a:t>
            </a:r>
            <a:r>
              <a:rPr lang="en-US" altLang="ko-KR" sz="1100" b="1" dirty="0">
                <a:latin typeface="+mn-ea"/>
              </a:rPr>
              <a:t>Main Server </a:t>
            </a:r>
            <a:r>
              <a:rPr lang="ko-KR" altLang="en-US" sz="1100" b="1" dirty="0">
                <a:latin typeface="+mn-ea"/>
              </a:rPr>
              <a:t>로 부터 온 회원 정보에 따라 </a:t>
            </a:r>
            <a:r>
              <a:rPr lang="en-US" altLang="ko-KR" sz="1100" b="1" dirty="0">
                <a:latin typeface="+mn-ea"/>
              </a:rPr>
              <a:t>View</a:t>
            </a:r>
            <a:r>
              <a:rPr lang="ko-KR" altLang="en-US" sz="1100" b="1" dirty="0">
                <a:latin typeface="+mn-ea"/>
              </a:rPr>
              <a:t>에 적합한 회원 </a:t>
            </a:r>
            <a:r>
              <a:rPr lang="en-US" altLang="ko-KR" sz="1100" b="1" dirty="0">
                <a:latin typeface="+mn-ea"/>
              </a:rPr>
              <a:t>UI</a:t>
            </a:r>
            <a:r>
              <a:rPr lang="ko-KR" altLang="en-US" sz="1100" b="1" dirty="0">
                <a:latin typeface="+mn-ea"/>
              </a:rPr>
              <a:t> 출력을 명령한다</a:t>
            </a:r>
            <a:r>
              <a:rPr lang="en-US" altLang="ko-KR" sz="1100" b="1" dirty="0">
                <a:latin typeface="+mn-ea"/>
              </a:rPr>
              <a:t>.</a:t>
            </a:r>
            <a:r>
              <a:rPr lang="ko-KR" altLang="en-US" sz="1100" b="1" dirty="0">
                <a:latin typeface="+mn-ea"/>
              </a:rPr>
              <a:t> </a:t>
            </a:r>
            <a:endParaRPr lang="en-US" altLang="ko-KR" sz="1100" b="1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>
                <a:latin typeface="+mn-ea"/>
              </a:rPr>
              <a:t>Local Storage </a:t>
            </a:r>
            <a:r>
              <a:rPr lang="ko-KR" altLang="en-US" sz="1100" b="1" dirty="0">
                <a:latin typeface="+mn-ea"/>
              </a:rPr>
              <a:t>는 회원 정보와 서버로 부터 전송된 데이터들을 저장한다</a:t>
            </a:r>
            <a:r>
              <a:rPr lang="en-US" altLang="ko-KR" sz="1100" b="1" dirty="0">
                <a:latin typeface="+mn-ea"/>
              </a:rPr>
              <a:t>.</a:t>
            </a:r>
          </a:p>
        </p:txBody>
      </p:sp>
      <p:sp>
        <p:nvSpPr>
          <p:cNvPr id="156" name="화살표: 아래쪽 155"/>
          <p:cNvSpPr/>
          <p:nvPr/>
        </p:nvSpPr>
        <p:spPr>
          <a:xfrm>
            <a:off x="1323764" y="1586653"/>
            <a:ext cx="72008" cy="3291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157" name="화살표: 아래쪽 156"/>
          <p:cNvSpPr/>
          <p:nvPr/>
        </p:nvSpPr>
        <p:spPr>
          <a:xfrm>
            <a:off x="1823382" y="1597439"/>
            <a:ext cx="93687" cy="609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159" name="화살표: U자형 158"/>
          <p:cNvSpPr/>
          <p:nvPr/>
        </p:nvSpPr>
        <p:spPr>
          <a:xfrm rot="10800000">
            <a:off x="1663518" y="2546535"/>
            <a:ext cx="199098" cy="292777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1" name="모서리가 둥근 직사각형 41"/>
          <p:cNvSpPr/>
          <p:nvPr/>
        </p:nvSpPr>
        <p:spPr>
          <a:xfrm>
            <a:off x="260648" y="927969"/>
            <a:ext cx="2234002" cy="2316310"/>
          </a:xfrm>
          <a:prstGeom prst="roundRect">
            <a:avLst/>
          </a:prstGeom>
          <a:noFill/>
          <a:ln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+mn-ea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4916492" y="2329488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유선 통신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919814" y="2140977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무선 통신</a:t>
            </a:r>
          </a:p>
        </p:txBody>
      </p:sp>
      <p:cxnSp>
        <p:nvCxnSpPr>
          <p:cNvPr id="166" name="직선 화살표 연결선 165"/>
          <p:cNvCxnSpPr/>
          <p:nvPr/>
        </p:nvCxnSpPr>
        <p:spPr>
          <a:xfrm>
            <a:off x="5959632" y="2276543"/>
            <a:ext cx="360949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/>
          <p:nvPr/>
        </p:nvCxnSpPr>
        <p:spPr>
          <a:xfrm>
            <a:off x="5931170" y="2485296"/>
            <a:ext cx="375947" cy="183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모서리가 둥근 직사각형 41"/>
          <p:cNvSpPr/>
          <p:nvPr/>
        </p:nvSpPr>
        <p:spPr>
          <a:xfrm>
            <a:off x="5974181" y="1425692"/>
            <a:ext cx="337963" cy="21132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+mn-ea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4774998" y="1395645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계층 별 모듈</a:t>
            </a:r>
          </a:p>
        </p:txBody>
      </p:sp>
      <p:sp>
        <p:nvSpPr>
          <p:cNvPr id="170" name="모서리가 둥근 직사각형 41"/>
          <p:cNvSpPr/>
          <p:nvPr/>
        </p:nvSpPr>
        <p:spPr>
          <a:xfrm>
            <a:off x="5972980" y="1687724"/>
            <a:ext cx="352653" cy="1989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+mn-ea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4945297" y="1663075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전체 시스템</a:t>
            </a:r>
          </a:p>
        </p:txBody>
      </p:sp>
      <p:cxnSp>
        <p:nvCxnSpPr>
          <p:cNvPr id="172" name="직선 화살표 연결선 171"/>
          <p:cNvCxnSpPr/>
          <p:nvPr/>
        </p:nvCxnSpPr>
        <p:spPr>
          <a:xfrm flipH="1">
            <a:off x="5936129" y="2091002"/>
            <a:ext cx="387711" cy="6105"/>
          </a:xfrm>
          <a:prstGeom prst="straightConnector1">
            <a:avLst/>
          </a:prstGeom>
          <a:ln w="25400">
            <a:solidFill>
              <a:schemeClr val="tx2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4768178" y="1963293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시스템 내부 이동</a:t>
            </a:r>
          </a:p>
        </p:txBody>
      </p:sp>
      <p:sp>
        <p:nvSpPr>
          <p:cNvPr id="174" name="모서리가 둥근 직사각형 38"/>
          <p:cNvSpPr/>
          <p:nvPr/>
        </p:nvSpPr>
        <p:spPr>
          <a:xfrm>
            <a:off x="5959528" y="1122656"/>
            <a:ext cx="353214" cy="23858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1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4919740" y="1129160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내부 모듈</a:t>
            </a:r>
          </a:p>
        </p:txBody>
      </p:sp>
    </p:spTree>
    <p:extLst>
      <p:ext uri="{BB962C8B-B14F-4D97-AF65-F5344CB8AC3E}">
        <p14:creationId xmlns:p14="http://schemas.microsoft.com/office/powerpoint/2010/main" val="10378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1015340" y="672150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1015340" y="672150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1015340" y="672150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9939" y="654594"/>
            <a:ext cx="1693312" cy="1154442"/>
            <a:chOff x="761629" y="2716533"/>
            <a:chExt cx="2182233" cy="1463027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761629" y="2907641"/>
              <a:ext cx="2182233" cy="12719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>
                <a:defRPr/>
              </a:pPr>
              <a:endParaRPr lang="ko-KR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11515" y="2716533"/>
              <a:ext cx="1479662" cy="321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+mn-ea"/>
                </a:rPr>
                <a:t>Mobile Client</a:t>
              </a:r>
              <a:endParaRPr lang="ko-KR" altLang="en-US" sz="1050" b="1" dirty="0">
                <a:latin typeface="+mn-ea"/>
              </a:endParaRPr>
            </a:p>
          </p:txBody>
        </p:sp>
      </p:grpSp>
      <p:sp>
        <p:nvSpPr>
          <p:cNvPr id="39" name="모서리가 둥근 직사각형 38"/>
          <p:cNvSpPr/>
          <p:nvPr/>
        </p:nvSpPr>
        <p:spPr>
          <a:xfrm>
            <a:off x="352603" y="1133447"/>
            <a:ext cx="1535748" cy="23759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1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6179" y="21446"/>
            <a:ext cx="4409005" cy="53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8.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아키텍처 실체화</a:t>
            </a:r>
            <a:br>
              <a:rPr lang="en-US" altLang="ko-KR" sz="1688" b="1" dirty="0">
                <a:solidFill>
                  <a:prstClr val="black"/>
                </a:solidFill>
                <a:latin typeface="+mn-ea"/>
              </a:rPr>
            </a:br>
            <a:r>
              <a:rPr lang="en-US" altLang="ko-KR" sz="788" b="1" dirty="0">
                <a:solidFill>
                  <a:prstClr val="black"/>
                </a:solidFill>
                <a:latin typeface="+mn-ea"/>
              </a:rPr>
              <a:t>  </a:t>
            </a:r>
            <a:br>
              <a:rPr lang="en-US" altLang="ko-KR" sz="1688" b="1" dirty="0">
                <a:solidFill>
                  <a:prstClr val="black"/>
                </a:solidFill>
                <a:latin typeface="+mn-ea"/>
              </a:rPr>
            </a:b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8.1 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아키텍처 뷰 작성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: C&amp;C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 뷰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(2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차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) </a:t>
            </a:r>
            <a:r>
              <a:rPr lang="en-US" altLang="ko-KR" sz="1000" b="1" dirty="0">
                <a:latin typeface="+mn-ea"/>
              </a:rPr>
              <a:t>Main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Server </a:t>
            </a:r>
            <a:r>
              <a:rPr lang="ko-KR" altLang="en-US" sz="1000" b="1" dirty="0">
                <a:latin typeface="+mn-ea"/>
              </a:rPr>
              <a:t>관점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743468" y="555526"/>
            <a:ext cx="11523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Main</a:t>
            </a:r>
            <a:r>
              <a:rPr lang="ko-KR" altLang="en-US" sz="1013" b="1" dirty="0">
                <a:latin typeface="+mn-ea"/>
              </a:rPr>
              <a:t> </a:t>
            </a:r>
            <a:r>
              <a:rPr lang="en-US" altLang="ko-KR" sz="1013" b="1" dirty="0">
                <a:latin typeface="+mn-ea"/>
              </a:rPr>
              <a:t>Server</a:t>
            </a:r>
            <a:endParaRPr lang="ko-KR" altLang="en-US" sz="1013" b="1" dirty="0"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93519" y="826530"/>
            <a:ext cx="2355187" cy="1897931"/>
            <a:chOff x="3745714" y="1931143"/>
            <a:chExt cx="3621086" cy="6494958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4548744" y="1931143"/>
              <a:ext cx="2818056" cy="649495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4608914" y="2260553"/>
              <a:ext cx="2646780" cy="122066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>
                <a:buAutoNum type="arabicPeriod"/>
              </a:pPr>
              <a:endParaRPr lang="en-US" altLang="ko-KR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823178" y="4834224"/>
              <a:ext cx="2229434" cy="631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defRPr/>
              </a:pPr>
              <a:endPara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endParaRPr>
            </a:p>
          </p:txBody>
        </p:sp>
        <p:cxnSp>
          <p:nvCxnSpPr>
            <p:cNvPr id="45" name="직선 화살표 연결선 44"/>
            <p:cNvCxnSpPr>
              <a:endCxn id="47" idx="1"/>
            </p:cNvCxnSpPr>
            <p:nvPr/>
          </p:nvCxnSpPr>
          <p:spPr>
            <a:xfrm flipV="1">
              <a:off x="3745714" y="2870886"/>
              <a:ext cx="863200" cy="16586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4928092" y="731966"/>
            <a:ext cx="114348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DB</a:t>
            </a:r>
            <a:r>
              <a:rPr lang="ko-KR" altLang="en-US" sz="1013" b="1" dirty="0">
                <a:latin typeface="+mn-ea"/>
              </a:rPr>
              <a:t> </a:t>
            </a:r>
            <a:r>
              <a:rPr lang="en-US" altLang="ko-KR" sz="1013" b="1" dirty="0">
                <a:latin typeface="+mn-ea"/>
              </a:rPr>
              <a:t>Server</a:t>
            </a:r>
            <a:endParaRPr lang="ko-KR" altLang="en-US" sz="1013" b="1" dirty="0">
              <a:latin typeface="+mn-ea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4176442" y="946720"/>
            <a:ext cx="2448633" cy="1576602"/>
            <a:chOff x="3968059" y="1931143"/>
            <a:chExt cx="3398741" cy="6494958"/>
          </a:xfrm>
        </p:grpSpPr>
        <p:sp>
          <p:nvSpPr>
            <p:cNvPr id="54" name="모서리가 둥근 직사각형 41"/>
            <p:cNvSpPr/>
            <p:nvPr/>
          </p:nvSpPr>
          <p:spPr>
            <a:xfrm>
              <a:off x="4548744" y="1931143"/>
              <a:ext cx="2818056" cy="649495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55" name="모서리가 둥근 직사각형 46"/>
            <p:cNvSpPr/>
            <p:nvPr/>
          </p:nvSpPr>
          <p:spPr>
            <a:xfrm>
              <a:off x="4710413" y="2530993"/>
              <a:ext cx="2473058" cy="114831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>
                <a:buAutoNum type="arabicPeriod"/>
              </a:pPr>
              <a:endParaRPr lang="en-US" altLang="ko-KR" sz="9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823177" y="4834224"/>
              <a:ext cx="2229433" cy="760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defRPr/>
              </a:pPr>
              <a:endPara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endParaRPr>
            </a:p>
          </p:txBody>
        </p:sp>
        <p:cxnSp>
          <p:nvCxnSpPr>
            <p:cNvPr id="57" name="직선 화살표 연결선 56"/>
            <p:cNvCxnSpPr>
              <a:stCxn id="35" idx="3"/>
              <a:endCxn id="55" idx="1"/>
            </p:cNvCxnSpPr>
            <p:nvPr/>
          </p:nvCxnSpPr>
          <p:spPr>
            <a:xfrm flipV="1">
              <a:off x="3968059" y="3105153"/>
              <a:ext cx="742354" cy="139879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8" name="직선 화살표 연결선 67"/>
          <p:cNvCxnSpPr/>
          <p:nvPr/>
        </p:nvCxnSpPr>
        <p:spPr>
          <a:xfrm>
            <a:off x="1893519" y="1278352"/>
            <a:ext cx="585571" cy="147392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66593" y="971048"/>
            <a:ext cx="1350412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Android </a:t>
            </a:r>
            <a:r>
              <a:rPr lang="ko-KR" altLang="en-US" sz="1013" b="1" dirty="0">
                <a:latin typeface="+mn-ea"/>
              </a:rPr>
              <a:t>통신 모듈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62416" y="849602"/>
            <a:ext cx="11523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Main Controller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35" name="모서리가 둥근 직사각형 46"/>
          <p:cNvSpPr/>
          <p:nvPr/>
        </p:nvSpPr>
        <p:spPr>
          <a:xfrm>
            <a:off x="2454952" y="1371039"/>
            <a:ext cx="1721490" cy="40042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54668" y="1232249"/>
            <a:ext cx="11523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Model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37" name="모서리가 둥근 직사각형 46"/>
          <p:cNvSpPr/>
          <p:nvPr/>
        </p:nvSpPr>
        <p:spPr>
          <a:xfrm>
            <a:off x="2479090" y="1864146"/>
            <a:ext cx="1721490" cy="19128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62416" y="1745372"/>
            <a:ext cx="11523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13" b="1" dirty="0">
                <a:latin typeface="+mn-ea"/>
              </a:rPr>
              <a:t>관리자 </a:t>
            </a:r>
            <a:r>
              <a:rPr lang="en-US" altLang="ko-KR" sz="1013" b="1" dirty="0">
                <a:latin typeface="+mn-ea"/>
              </a:rPr>
              <a:t>View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40" name="모서리가 둥근 직사각형 46"/>
          <p:cNvSpPr/>
          <p:nvPr/>
        </p:nvSpPr>
        <p:spPr>
          <a:xfrm>
            <a:off x="2454952" y="2116567"/>
            <a:ext cx="1731384" cy="34716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90161" y="1994300"/>
            <a:ext cx="121363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Local Storage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46" name="모서리가 둥근 직사각형 46"/>
          <p:cNvSpPr/>
          <p:nvPr/>
        </p:nvSpPr>
        <p:spPr>
          <a:xfrm>
            <a:off x="4711272" y="1607564"/>
            <a:ext cx="1781723" cy="31842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endParaRPr lang="en-US" altLang="ko-KR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57871" y="1056557"/>
            <a:ext cx="121363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DB controller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09855" y="1493950"/>
            <a:ext cx="121363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DB Storage</a:t>
            </a:r>
            <a:endParaRPr lang="ko-KR" altLang="en-US" sz="1013" b="1" dirty="0">
              <a:latin typeface="+mn-ea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2086122" y="2752349"/>
            <a:ext cx="2350990" cy="253916"/>
            <a:chOff x="518955" y="2583793"/>
            <a:chExt cx="2424907" cy="1600242"/>
          </a:xfrm>
        </p:grpSpPr>
        <p:sp>
          <p:nvSpPr>
            <p:cNvPr id="85" name="모서리가 둥근 직사각형 65"/>
            <p:cNvSpPr/>
            <p:nvPr/>
          </p:nvSpPr>
          <p:spPr>
            <a:xfrm>
              <a:off x="761629" y="2907641"/>
              <a:ext cx="2182233" cy="12719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>
                <a:defRPr/>
              </a:pPr>
              <a:endParaRPr lang="ko-KR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18955" y="2583793"/>
              <a:ext cx="1479662" cy="1600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+mn-ea"/>
                </a:rPr>
                <a:t>WEB</a:t>
              </a:r>
              <a:r>
                <a:rPr lang="ko-KR" altLang="en-US" sz="1050" b="1" dirty="0">
                  <a:latin typeface="+mn-ea"/>
                </a:rPr>
                <a:t>브라우저</a:t>
              </a:r>
            </a:p>
          </p:txBody>
        </p:sp>
      </p:grpSp>
      <p:sp>
        <p:nvSpPr>
          <p:cNvPr id="22" name="화살표: U자형 21"/>
          <p:cNvSpPr/>
          <p:nvPr/>
        </p:nvSpPr>
        <p:spPr>
          <a:xfrm>
            <a:off x="3774097" y="1092329"/>
            <a:ext cx="230968" cy="1861641"/>
          </a:xfrm>
          <a:prstGeom prst="uturnArrow">
            <a:avLst>
              <a:gd name="adj1" fmla="val 25000"/>
              <a:gd name="adj2" fmla="val 25000"/>
              <a:gd name="adj3" fmla="val 54457"/>
              <a:gd name="adj4" fmla="val 43750"/>
              <a:gd name="adj5" fmla="val 47153"/>
            </a:avLst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화살표: 아래쪽 26"/>
          <p:cNvSpPr/>
          <p:nvPr/>
        </p:nvSpPr>
        <p:spPr>
          <a:xfrm>
            <a:off x="3011025" y="1219257"/>
            <a:ext cx="72008" cy="3291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91" name="화살표: 아래쪽 90"/>
          <p:cNvSpPr/>
          <p:nvPr/>
        </p:nvSpPr>
        <p:spPr>
          <a:xfrm>
            <a:off x="3393417" y="1648470"/>
            <a:ext cx="119530" cy="650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28" name="화살표: 위쪽 27"/>
          <p:cNvSpPr/>
          <p:nvPr/>
        </p:nvSpPr>
        <p:spPr>
          <a:xfrm>
            <a:off x="3581330" y="1633061"/>
            <a:ext cx="94553" cy="6709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92" name="화살표: 위쪽 91"/>
          <p:cNvSpPr/>
          <p:nvPr/>
        </p:nvSpPr>
        <p:spPr>
          <a:xfrm>
            <a:off x="3168289" y="1215611"/>
            <a:ext cx="68145" cy="3484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94" name="모서리가 둥근 직사각형 46"/>
          <p:cNvSpPr/>
          <p:nvPr/>
        </p:nvSpPr>
        <p:spPr>
          <a:xfrm>
            <a:off x="4724547" y="2082140"/>
            <a:ext cx="1781723" cy="31842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endParaRPr lang="en-US" altLang="ko-KR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523130" y="1968526"/>
            <a:ext cx="180026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13" b="1" dirty="0">
                <a:latin typeface="+mn-ea"/>
              </a:rPr>
              <a:t>모니터링 모듈</a:t>
            </a:r>
          </a:p>
        </p:txBody>
      </p:sp>
      <p:cxnSp>
        <p:nvCxnSpPr>
          <p:cNvPr id="96" name="직선 화살표 연결선 95"/>
          <p:cNvCxnSpPr>
            <a:stCxn id="47" idx="3"/>
            <a:endCxn id="94" idx="1"/>
          </p:cNvCxnSpPr>
          <p:nvPr/>
        </p:nvCxnSpPr>
        <p:spPr>
          <a:xfrm>
            <a:off x="4176442" y="1101138"/>
            <a:ext cx="548105" cy="1140214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84809" y="3905493"/>
            <a:ext cx="6540266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b="1" dirty="0">
                <a:latin typeface="+mn-ea"/>
              </a:rPr>
              <a:t>Main Controller </a:t>
            </a:r>
            <a:r>
              <a:rPr lang="ko-KR" altLang="en-US" sz="1050" b="1" dirty="0">
                <a:latin typeface="+mn-ea"/>
              </a:rPr>
              <a:t>는 </a:t>
            </a:r>
            <a:r>
              <a:rPr lang="en-US" altLang="ko-KR" sz="1050" b="1" dirty="0">
                <a:latin typeface="+mn-ea"/>
              </a:rPr>
              <a:t>Client</a:t>
            </a:r>
            <a:r>
              <a:rPr lang="ko-KR" altLang="en-US" sz="1050" b="1" dirty="0">
                <a:latin typeface="+mn-ea"/>
              </a:rPr>
              <a:t>로 부터 받은 요청을 </a:t>
            </a:r>
            <a:r>
              <a:rPr lang="en-US" altLang="ko-KR" sz="1050" b="1" dirty="0">
                <a:latin typeface="+mn-ea"/>
              </a:rPr>
              <a:t>Model </a:t>
            </a:r>
            <a:r>
              <a:rPr lang="ko-KR" altLang="en-US" sz="1050" b="1" dirty="0">
                <a:latin typeface="+mn-ea"/>
              </a:rPr>
              <a:t>에게 전달한다</a:t>
            </a:r>
            <a:endParaRPr lang="en-US" altLang="ko-KR" sz="1050" b="1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b="1" dirty="0">
                <a:latin typeface="+mn-ea"/>
              </a:rPr>
              <a:t>Main Controller </a:t>
            </a:r>
            <a:r>
              <a:rPr lang="ko-KR" altLang="en-US" sz="1050" b="1" dirty="0">
                <a:latin typeface="+mn-ea"/>
              </a:rPr>
              <a:t>는 </a:t>
            </a:r>
            <a:r>
              <a:rPr lang="en-US" altLang="ko-KR" sz="1050" b="1" dirty="0">
                <a:latin typeface="+mn-ea"/>
              </a:rPr>
              <a:t>DB Server</a:t>
            </a:r>
            <a:r>
              <a:rPr lang="ko-KR" altLang="en-US" sz="1050" b="1" dirty="0">
                <a:latin typeface="+mn-ea"/>
              </a:rPr>
              <a:t>의 모니터링 모듈과 일정하게 </a:t>
            </a:r>
            <a:r>
              <a:rPr lang="en-US" altLang="ko-KR" sz="1050" b="1" dirty="0">
                <a:latin typeface="+mn-ea"/>
              </a:rPr>
              <a:t>Ping Echo</a:t>
            </a:r>
            <a:r>
              <a:rPr lang="ko-KR" altLang="en-US" sz="1050" b="1" dirty="0">
                <a:latin typeface="+mn-ea"/>
              </a:rPr>
              <a:t>를 주고 받는다</a:t>
            </a:r>
            <a:r>
              <a:rPr lang="en-US" altLang="ko-KR" sz="1050" b="1" dirty="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b="1" dirty="0">
                <a:latin typeface="+mn-ea"/>
              </a:rPr>
              <a:t>Model</a:t>
            </a:r>
            <a:r>
              <a:rPr lang="ko-KR" altLang="en-US" sz="1050" b="1" dirty="0">
                <a:latin typeface="+mn-ea"/>
              </a:rPr>
              <a:t>은 </a:t>
            </a:r>
            <a:r>
              <a:rPr lang="ko-KR" altLang="en-US" sz="1050" b="1" dirty="0" err="1">
                <a:latin typeface="+mn-ea"/>
              </a:rPr>
              <a:t>요청받은</a:t>
            </a:r>
            <a:r>
              <a:rPr lang="ko-KR" altLang="en-US" sz="1050" b="1" dirty="0">
                <a:latin typeface="+mn-ea"/>
              </a:rPr>
              <a:t> 로직에 대한 결과값을 </a:t>
            </a:r>
            <a:r>
              <a:rPr lang="en-US" altLang="ko-KR" sz="1050" b="1" dirty="0">
                <a:latin typeface="+mn-ea"/>
              </a:rPr>
              <a:t>Client</a:t>
            </a:r>
            <a:r>
              <a:rPr lang="ko-KR" altLang="en-US" sz="1050" b="1" dirty="0">
                <a:latin typeface="+mn-ea"/>
              </a:rPr>
              <a:t>로 전달하거나 </a:t>
            </a:r>
            <a:r>
              <a:rPr lang="en-US" altLang="ko-KR" sz="1050" b="1" dirty="0">
                <a:latin typeface="+mn-ea"/>
              </a:rPr>
              <a:t>Local Storage</a:t>
            </a:r>
            <a:r>
              <a:rPr lang="ko-KR" altLang="en-US" sz="1050" b="1" dirty="0">
                <a:latin typeface="+mn-ea"/>
              </a:rPr>
              <a:t>에 저장하고</a:t>
            </a:r>
            <a:r>
              <a:rPr lang="en-US" altLang="ko-KR" sz="1050" b="1" dirty="0">
                <a:latin typeface="+mn-ea"/>
              </a:rPr>
              <a:t>, </a:t>
            </a:r>
            <a:r>
              <a:rPr lang="ko-KR" altLang="en-US" sz="1050" b="1" dirty="0">
                <a:latin typeface="+mn-ea"/>
              </a:rPr>
              <a:t>동시에 </a:t>
            </a:r>
            <a:r>
              <a:rPr lang="en-US" altLang="ko-KR" sz="1050" b="1" dirty="0" err="1">
                <a:latin typeface="+mn-ea"/>
              </a:rPr>
              <a:t>DBServer</a:t>
            </a:r>
            <a:r>
              <a:rPr lang="ko-KR" altLang="en-US" sz="1050" b="1" dirty="0">
                <a:latin typeface="+mn-ea"/>
              </a:rPr>
              <a:t>로 전송한다</a:t>
            </a:r>
            <a:r>
              <a:rPr lang="en-US" altLang="ko-KR" sz="1050" b="1" dirty="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dirty="0">
                <a:latin typeface="+mn-ea"/>
              </a:rPr>
              <a:t>관리자 </a:t>
            </a:r>
            <a:r>
              <a:rPr lang="en-US" altLang="ko-KR" sz="1050" b="1" dirty="0">
                <a:latin typeface="+mn-ea"/>
              </a:rPr>
              <a:t>View </a:t>
            </a:r>
            <a:r>
              <a:rPr lang="ko-KR" altLang="en-US" sz="1050" b="1" dirty="0">
                <a:latin typeface="+mn-ea"/>
              </a:rPr>
              <a:t>는 </a:t>
            </a:r>
            <a:r>
              <a:rPr lang="en-US" altLang="ko-KR" sz="1050" b="1" dirty="0">
                <a:latin typeface="+mn-ea"/>
              </a:rPr>
              <a:t>Main Server </a:t>
            </a:r>
            <a:r>
              <a:rPr lang="ko-KR" altLang="en-US" sz="1050" b="1" dirty="0">
                <a:latin typeface="+mn-ea"/>
              </a:rPr>
              <a:t>의 </a:t>
            </a:r>
            <a:r>
              <a:rPr lang="en-US" altLang="ko-KR" sz="1050" b="1" dirty="0">
                <a:latin typeface="+mn-ea"/>
              </a:rPr>
              <a:t>Model</a:t>
            </a:r>
            <a:r>
              <a:rPr lang="ko-KR" altLang="en-US" sz="1050" b="1" dirty="0">
                <a:latin typeface="+mn-ea"/>
              </a:rPr>
              <a:t>을 통하여 </a:t>
            </a:r>
            <a:r>
              <a:rPr lang="en-US" altLang="ko-KR" sz="1050" b="1" dirty="0">
                <a:latin typeface="+mn-ea"/>
              </a:rPr>
              <a:t>Local Storage </a:t>
            </a:r>
            <a:r>
              <a:rPr lang="ko-KR" altLang="en-US" sz="1050" b="1" dirty="0">
                <a:latin typeface="+mn-ea"/>
              </a:rPr>
              <a:t>의 데이터 관리 페이지 이다</a:t>
            </a:r>
            <a:r>
              <a:rPr lang="en-US" altLang="ko-KR" sz="1050" b="1" dirty="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b="1" dirty="0">
                <a:latin typeface="+mn-ea"/>
              </a:rPr>
              <a:t>Local Storage </a:t>
            </a:r>
            <a:r>
              <a:rPr lang="ko-KR" altLang="en-US" sz="1050" b="1" dirty="0">
                <a:latin typeface="+mn-ea"/>
              </a:rPr>
              <a:t>는 회원 정보와 서버로 부터 전송된 데이터들을 저장한다</a:t>
            </a:r>
            <a:endParaRPr lang="en-US" altLang="ko-KR" sz="1050" b="1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dirty="0">
                <a:latin typeface="+mn-ea"/>
              </a:rPr>
              <a:t>모니터링 시스템은 </a:t>
            </a:r>
            <a:r>
              <a:rPr lang="en-US" altLang="ko-KR" sz="1050" b="1" dirty="0">
                <a:latin typeface="+mn-ea"/>
              </a:rPr>
              <a:t>DB Server </a:t>
            </a:r>
            <a:r>
              <a:rPr lang="ko-KR" altLang="en-US" sz="1050" b="1" dirty="0">
                <a:latin typeface="+mn-ea"/>
              </a:rPr>
              <a:t>의 요청에 따라 </a:t>
            </a:r>
            <a:r>
              <a:rPr lang="en-US" altLang="ko-KR" sz="1050" b="1" dirty="0">
                <a:latin typeface="+mn-ea"/>
              </a:rPr>
              <a:t>main sever</a:t>
            </a:r>
            <a:r>
              <a:rPr lang="ko-KR" altLang="en-US" sz="1050" b="1" dirty="0">
                <a:latin typeface="+mn-ea"/>
              </a:rPr>
              <a:t>를 리부팅하고 데이터를 전송한다</a:t>
            </a:r>
            <a:r>
              <a:rPr lang="en-US" altLang="ko-KR" sz="1050" b="1" dirty="0">
                <a:latin typeface="+mn-ea"/>
              </a:rPr>
              <a:t>.</a:t>
            </a:r>
          </a:p>
          <a:p>
            <a:endParaRPr lang="en-US" altLang="ko-KR" sz="1050" b="1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50" b="1" dirty="0">
              <a:latin typeface="+mn-ea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58283" y="3139665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유선 통신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61605" y="2951154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무선 통신</a:t>
            </a:r>
          </a:p>
        </p:txBody>
      </p:sp>
      <p:cxnSp>
        <p:nvCxnSpPr>
          <p:cNvPr id="100" name="직선 화살표 연결선 99"/>
          <p:cNvCxnSpPr/>
          <p:nvPr/>
        </p:nvCxnSpPr>
        <p:spPr>
          <a:xfrm>
            <a:off x="1401423" y="3086720"/>
            <a:ext cx="360949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>
            <a:off x="1372961" y="3295473"/>
            <a:ext cx="375947" cy="183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41"/>
          <p:cNvSpPr/>
          <p:nvPr/>
        </p:nvSpPr>
        <p:spPr>
          <a:xfrm>
            <a:off x="1415972" y="2235869"/>
            <a:ext cx="337963" cy="21132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+mn-ea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16789" y="2205822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계층 별 모듈</a:t>
            </a:r>
          </a:p>
        </p:txBody>
      </p:sp>
      <p:sp>
        <p:nvSpPr>
          <p:cNvPr id="104" name="모서리가 둥근 직사각형 41"/>
          <p:cNvSpPr/>
          <p:nvPr/>
        </p:nvSpPr>
        <p:spPr>
          <a:xfrm>
            <a:off x="1414771" y="2497901"/>
            <a:ext cx="352653" cy="1989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+mn-ea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87088" y="2473252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전체 시스템</a:t>
            </a:r>
          </a:p>
        </p:txBody>
      </p:sp>
      <p:cxnSp>
        <p:nvCxnSpPr>
          <p:cNvPr id="106" name="직선 화살표 연결선 105"/>
          <p:cNvCxnSpPr/>
          <p:nvPr/>
        </p:nvCxnSpPr>
        <p:spPr>
          <a:xfrm flipH="1">
            <a:off x="1377920" y="2901179"/>
            <a:ext cx="387711" cy="6105"/>
          </a:xfrm>
          <a:prstGeom prst="straightConnector1">
            <a:avLst/>
          </a:prstGeom>
          <a:ln w="25400">
            <a:solidFill>
              <a:schemeClr val="tx2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209969" y="2773470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시스템 내부 이동</a:t>
            </a:r>
          </a:p>
        </p:txBody>
      </p:sp>
      <p:sp>
        <p:nvSpPr>
          <p:cNvPr id="108" name="모서리가 둥근 직사각형 38"/>
          <p:cNvSpPr/>
          <p:nvPr/>
        </p:nvSpPr>
        <p:spPr>
          <a:xfrm>
            <a:off x="1401319" y="1932833"/>
            <a:ext cx="353214" cy="23858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1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61531" y="1939337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내부 모듈</a:t>
            </a:r>
          </a:p>
        </p:txBody>
      </p:sp>
      <p:sp>
        <p:nvSpPr>
          <p:cNvPr id="110" name="모서리가 둥근 직사각형 41"/>
          <p:cNvSpPr/>
          <p:nvPr/>
        </p:nvSpPr>
        <p:spPr>
          <a:xfrm>
            <a:off x="2192592" y="563507"/>
            <a:ext cx="2349077" cy="3341985"/>
          </a:xfrm>
          <a:prstGeom prst="roundRect">
            <a:avLst/>
          </a:prstGeom>
          <a:noFill/>
          <a:ln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+mn-ea"/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2463662" y="3142184"/>
            <a:ext cx="1830308" cy="506082"/>
            <a:chOff x="4548744" y="1931143"/>
            <a:chExt cx="2818056" cy="6494958"/>
          </a:xfrm>
        </p:grpSpPr>
        <p:sp>
          <p:nvSpPr>
            <p:cNvPr id="112" name="모서리가 둥근 직사각형 41"/>
            <p:cNvSpPr/>
            <p:nvPr/>
          </p:nvSpPr>
          <p:spPr>
            <a:xfrm>
              <a:off x="4548744" y="1931143"/>
              <a:ext cx="2818056" cy="649495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113" name="모서리가 둥근 직사각형 46"/>
            <p:cNvSpPr/>
            <p:nvPr/>
          </p:nvSpPr>
          <p:spPr>
            <a:xfrm>
              <a:off x="4705991" y="3660498"/>
              <a:ext cx="2436943" cy="26757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4823176" y="4834227"/>
              <a:ext cx="2229434" cy="236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defRPr/>
              </a:pPr>
              <a:endPara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2410532" y="3223863"/>
            <a:ext cx="1506427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13" b="1" dirty="0">
                <a:latin typeface="+mn-ea"/>
              </a:rPr>
              <a:t>모니터링 </a:t>
            </a:r>
            <a:r>
              <a:rPr lang="en-US" altLang="ko-KR" sz="1013" b="1" dirty="0">
                <a:latin typeface="+mn-ea"/>
              </a:rPr>
              <a:t>System</a:t>
            </a:r>
            <a:endParaRPr lang="ko-KR" altLang="en-US" sz="1013" b="1" dirty="0">
              <a:latin typeface="+mn-ea"/>
            </a:endParaRPr>
          </a:p>
        </p:txBody>
      </p:sp>
      <p:cxnSp>
        <p:nvCxnSpPr>
          <p:cNvPr id="116" name="직선 화살표 연결선 115"/>
          <p:cNvCxnSpPr>
            <a:stCxn id="112" idx="3"/>
            <a:endCxn id="94" idx="1"/>
          </p:cNvCxnSpPr>
          <p:nvPr/>
        </p:nvCxnSpPr>
        <p:spPr>
          <a:xfrm flipV="1">
            <a:off x="4293970" y="2241352"/>
            <a:ext cx="430577" cy="1153873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850400" y="2521289"/>
            <a:ext cx="12171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>
                <a:latin typeface="+mn-ea"/>
              </a:rPr>
              <a:t>리부팅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18" name="화살표: 위쪽 117"/>
          <p:cNvSpPr/>
          <p:nvPr/>
        </p:nvSpPr>
        <p:spPr>
          <a:xfrm>
            <a:off x="3388415" y="2714334"/>
            <a:ext cx="238735" cy="549778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119" name="화살표: 위쪽 118"/>
          <p:cNvSpPr/>
          <p:nvPr/>
        </p:nvSpPr>
        <p:spPr>
          <a:xfrm>
            <a:off x="4058548" y="1681018"/>
            <a:ext cx="95870" cy="16873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122" name="화살표: 아래쪽 121"/>
          <p:cNvSpPr/>
          <p:nvPr/>
        </p:nvSpPr>
        <p:spPr>
          <a:xfrm>
            <a:off x="5674929" y="1329621"/>
            <a:ext cx="72008" cy="3291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123" name="화살표: 위쪽 122"/>
          <p:cNvSpPr/>
          <p:nvPr/>
        </p:nvSpPr>
        <p:spPr>
          <a:xfrm>
            <a:off x="5856756" y="1326943"/>
            <a:ext cx="68145" cy="3484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124" name="화살표: 위쪽 123"/>
          <p:cNvSpPr/>
          <p:nvPr/>
        </p:nvSpPr>
        <p:spPr>
          <a:xfrm>
            <a:off x="6115321" y="1300298"/>
            <a:ext cx="73386" cy="95549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125" name="화살표: 아래쪽 124"/>
          <p:cNvSpPr/>
          <p:nvPr/>
        </p:nvSpPr>
        <p:spPr>
          <a:xfrm>
            <a:off x="6270992" y="1300298"/>
            <a:ext cx="75847" cy="9554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422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1015340" y="672150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1015340" y="672150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1015340" y="672150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013" b="1"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9939" y="555526"/>
            <a:ext cx="1693312" cy="1253510"/>
            <a:chOff x="761629" y="2590984"/>
            <a:chExt cx="2182233" cy="1588576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761629" y="2907641"/>
              <a:ext cx="2182233" cy="12719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>
                <a:defRPr/>
              </a:pPr>
              <a:endParaRPr lang="ko-KR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11515" y="2590984"/>
              <a:ext cx="1479662" cy="321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+mn-ea"/>
                </a:rPr>
                <a:t>Mobile Client</a:t>
              </a:r>
              <a:endParaRPr lang="ko-KR" altLang="en-US" sz="1050" b="1" dirty="0">
                <a:latin typeface="+mn-ea"/>
              </a:endParaRPr>
            </a:p>
          </p:txBody>
        </p:sp>
      </p:grpSp>
      <p:sp>
        <p:nvSpPr>
          <p:cNvPr id="39" name="모서리가 둥근 직사각형 38"/>
          <p:cNvSpPr/>
          <p:nvPr/>
        </p:nvSpPr>
        <p:spPr>
          <a:xfrm>
            <a:off x="352603" y="1133447"/>
            <a:ext cx="1535748" cy="23759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1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8625" y="21446"/>
            <a:ext cx="4409005" cy="544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8.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아키텍처 실체화</a:t>
            </a:r>
            <a:br>
              <a:rPr lang="en-US" altLang="ko-KR" sz="1688" b="1" dirty="0">
                <a:solidFill>
                  <a:prstClr val="black"/>
                </a:solidFill>
                <a:latin typeface="+mn-ea"/>
              </a:rPr>
            </a:br>
            <a:r>
              <a:rPr lang="en-US" altLang="ko-KR" sz="788" b="1" dirty="0">
                <a:solidFill>
                  <a:prstClr val="black"/>
                </a:solidFill>
                <a:latin typeface="+mn-ea"/>
              </a:rPr>
              <a:t>  </a:t>
            </a:r>
            <a:br>
              <a:rPr lang="en-US" altLang="ko-KR" sz="1688" b="1" dirty="0">
                <a:solidFill>
                  <a:prstClr val="black"/>
                </a:solidFill>
                <a:latin typeface="+mn-ea"/>
              </a:rPr>
            </a:b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8.1 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아키텍처 뷰 작성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: C&amp;C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 뷰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(2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차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) DB Server 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관점</a:t>
            </a:r>
            <a:endParaRPr lang="ko-KR" altLang="en-US" sz="1000" b="1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43468" y="555526"/>
            <a:ext cx="11523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Main</a:t>
            </a:r>
            <a:r>
              <a:rPr lang="ko-KR" altLang="en-US" sz="1013" b="1" dirty="0">
                <a:latin typeface="+mn-ea"/>
              </a:rPr>
              <a:t> </a:t>
            </a:r>
            <a:r>
              <a:rPr lang="en-US" altLang="ko-KR" sz="1013" b="1" dirty="0">
                <a:latin typeface="+mn-ea"/>
              </a:rPr>
              <a:t>Server</a:t>
            </a:r>
            <a:endParaRPr lang="ko-KR" altLang="en-US" sz="1013" b="1" dirty="0"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93519" y="826530"/>
            <a:ext cx="2355187" cy="1897931"/>
            <a:chOff x="3745714" y="1931143"/>
            <a:chExt cx="3621086" cy="6494958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4548744" y="1931143"/>
              <a:ext cx="2818056" cy="649495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4608914" y="2260553"/>
              <a:ext cx="2646780" cy="122066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>
                <a:buAutoNum type="arabicPeriod"/>
              </a:pPr>
              <a:endParaRPr lang="en-US" altLang="ko-KR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823178" y="4834224"/>
              <a:ext cx="2229434" cy="631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defRPr/>
              </a:pPr>
              <a:endPara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endParaRPr>
            </a:p>
          </p:txBody>
        </p:sp>
        <p:cxnSp>
          <p:nvCxnSpPr>
            <p:cNvPr id="45" name="직선 화살표 연결선 44"/>
            <p:cNvCxnSpPr>
              <a:endCxn id="47" idx="1"/>
            </p:cNvCxnSpPr>
            <p:nvPr/>
          </p:nvCxnSpPr>
          <p:spPr>
            <a:xfrm flipV="1">
              <a:off x="3745714" y="2870886"/>
              <a:ext cx="863200" cy="16586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4941806" y="725497"/>
            <a:ext cx="114348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DB</a:t>
            </a:r>
            <a:r>
              <a:rPr lang="ko-KR" altLang="en-US" sz="1013" b="1" dirty="0">
                <a:latin typeface="+mn-ea"/>
              </a:rPr>
              <a:t> </a:t>
            </a:r>
            <a:r>
              <a:rPr lang="en-US" altLang="ko-KR" sz="1013" b="1" dirty="0">
                <a:latin typeface="+mn-ea"/>
              </a:rPr>
              <a:t>Server</a:t>
            </a:r>
            <a:endParaRPr lang="ko-KR" altLang="en-US" sz="1013" b="1" dirty="0">
              <a:latin typeface="+mn-ea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4176442" y="946720"/>
            <a:ext cx="2448633" cy="1576602"/>
            <a:chOff x="3968059" y="1931143"/>
            <a:chExt cx="3398741" cy="6494958"/>
          </a:xfrm>
        </p:grpSpPr>
        <p:sp>
          <p:nvSpPr>
            <p:cNvPr id="54" name="모서리가 둥근 직사각형 41"/>
            <p:cNvSpPr/>
            <p:nvPr/>
          </p:nvSpPr>
          <p:spPr>
            <a:xfrm>
              <a:off x="4548744" y="1931143"/>
              <a:ext cx="2818056" cy="649495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55" name="모서리가 둥근 직사각형 46"/>
            <p:cNvSpPr/>
            <p:nvPr/>
          </p:nvSpPr>
          <p:spPr>
            <a:xfrm>
              <a:off x="4710413" y="2530993"/>
              <a:ext cx="2473058" cy="114831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>
                <a:buAutoNum type="arabicPeriod"/>
              </a:pPr>
              <a:endParaRPr lang="en-US" altLang="ko-KR" sz="9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823177" y="4834224"/>
              <a:ext cx="2229434" cy="760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defRPr/>
              </a:pPr>
              <a:endPara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endParaRPr>
            </a:p>
          </p:txBody>
        </p:sp>
        <p:cxnSp>
          <p:nvCxnSpPr>
            <p:cNvPr id="57" name="직선 화살표 연결선 56"/>
            <p:cNvCxnSpPr>
              <a:stCxn id="35" idx="3"/>
              <a:endCxn id="55" idx="1"/>
            </p:cNvCxnSpPr>
            <p:nvPr/>
          </p:nvCxnSpPr>
          <p:spPr>
            <a:xfrm flipV="1">
              <a:off x="3968059" y="3105153"/>
              <a:ext cx="742354" cy="1398795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8" name="직선 화살표 연결선 67"/>
          <p:cNvCxnSpPr/>
          <p:nvPr/>
        </p:nvCxnSpPr>
        <p:spPr>
          <a:xfrm>
            <a:off x="1893519" y="1278352"/>
            <a:ext cx="585571" cy="147392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66592" y="971048"/>
            <a:ext cx="140654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Android </a:t>
            </a:r>
            <a:r>
              <a:rPr lang="ko-KR" altLang="en-US" sz="1013" b="1" dirty="0">
                <a:latin typeface="+mn-ea"/>
              </a:rPr>
              <a:t>통신 모듈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07101" y="887463"/>
            <a:ext cx="11523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Main Controller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35" name="모서리가 둥근 직사각형 46"/>
          <p:cNvSpPr/>
          <p:nvPr/>
        </p:nvSpPr>
        <p:spPr>
          <a:xfrm>
            <a:off x="2454952" y="1371039"/>
            <a:ext cx="1721490" cy="40042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54668" y="1232249"/>
            <a:ext cx="11523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Model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37" name="모서리가 둥근 직사각형 46"/>
          <p:cNvSpPr/>
          <p:nvPr/>
        </p:nvSpPr>
        <p:spPr>
          <a:xfrm>
            <a:off x="2479090" y="1864146"/>
            <a:ext cx="1721490" cy="19128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62416" y="1745372"/>
            <a:ext cx="11523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13" b="1" dirty="0">
                <a:latin typeface="+mn-ea"/>
              </a:rPr>
              <a:t>관리자 </a:t>
            </a:r>
            <a:r>
              <a:rPr lang="en-US" altLang="ko-KR" sz="1013" b="1" dirty="0">
                <a:latin typeface="+mn-ea"/>
              </a:rPr>
              <a:t>View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40" name="모서리가 둥근 직사각형 46"/>
          <p:cNvSpPr/>
          <p:nvPr/>
        </p:nvSpPr>
        <p:spPr>
          <a:xfrm>
            <a:off x="2454952" y="2116567"/>
            <a:ext cx="1731384" cy="34716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endParaRPr lang="en-US" altLang="ko-KR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90161" y="1994300"/>
            <a:ext cx="121363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Local Storage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46" name="모서리가 둥근 직사각형 46"/>
          <p:cNvSpPr/>
          <p:nvPr/>
        </p:nvSpPr>
        <p:spPr>
          <a:xfrm>
            <a:off x="4711272" y="1607564"/>
            <a:ext cx="1781723" cy="31842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endParaRPr lang="en-US" altLang="ko-KR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57871" y="1056557"/>
            <a:ext cx="121363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DB controller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09855" y="1493950"/>
            <a:ext cx="121363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>
                <a:latin typeface="+mn-ea"/>
              </a:rPr>
              <a:t>DB Storage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27" name="화살표: 아래쪽 26"/>
          <p:cNvSpPr/>
          <p:nvPr/>
        </p:nvSpPr>
        <p:spPr>
          <a:xfrm>
            <a:off x="3011025" y="1219257"/>
            <a:ext cx="72008" cy="3291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91" name="화살표: 아래쪽 90"/>
          <p:cNvSpPr/>
          <p:nvPr/>
        </p:nvSpPr>
        <p:spPr>
          <a:xfrm>
            <a:off x="3393417" y="1648470"/>
            <a:ext cx="119530" cy="650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28" name="화살표: 위쪽 27"/>
          <p:cNvSpPr/>
          <p:nvPr/>
        </p:nvSpPr>
        <p:spPr>
          <a:xfrm>
            <a:off x="3581330" y="1633061"/>
            <a:ext cx="94553" cy="6709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92" name="화살표: 위쪽 91"/>
          <p:cNvSpPr/>
          <p:nvPr/>
        </p:nvSpPr>
        <p:spPr>
          <a:xfrm>
            <a:off x="3168289" y="1215611"/>
            <a:ext cx="68145" cy="3484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94" name="모서리가 둥근 직사각형 46"/>
          <p:cNvSpPr/>
          <p:nvPr/>
        </p:nvSpPr>
        <p:spPr>
          <a:xfrm>
            <a:off x="4724547" y="2082140"/>
            <a:ext cx="1781723" cy="31842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endParaRPr lang="en-US" altLang="ko-KR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523130" y="1968526"/>
            <a:ext cx="180026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13" b="1" dirty="0">
                <a:latin typeface="+mn-ea"/>
              </a:rPr>
              <a:t>모니터링 모듈</a:t>
            </a:r>
          </a:p>
        </p:txBody>
      </p:sp>
      <p:cxnSp>
        <p:nvCxnSpPr>
          <p:cNvPr id="96" name="직선 화살표 연결선 95"/>
          <p:cNvCxnSpPr>
            <a:stCxn id="47" idx="3"/>
            <a:endCxn id="94" idx="1"/>
          </p:cNvCxnSpPr>
          <p:nvPr/>
        </p:nvCxnSpPr>
        <p:spPr>
          <a:xfrm>
            <a:off x="4176442" y="1101138"/>
            <a:ext cx="548105" cy="1140214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84808" y="3450942"/>
            <a:ext cx="665655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DB Controller </a:t>
            </a:r>
            <a:r>
              <a:rPr lang="ko-KR" altLang="en-US" sz="1100" b="1" dirty="0">
                <a:latin typeface="+mn-ea"/>
              </a:rPr>
              <a:t>는 </a:t>
            </a:r>
            <a:r>
              <a:rPr lang="en-US" altLang="ko-KR" sz="1100" b="1" dirty="0">
                <a:latin typeface="+mn-ea"/>
              </a:rPr>
              <a:t>Model </a:t>
            </a:r>
            <a:r>
              <a:rPr lang="ko-KR" altLang="en-US" sz="1100" b="1" dirty="0">
                <a:latin typeface="+mn-ea"/>
              </a:rPr>
              <a:t>로부터 온 데이터를 </a:t>
            </a:r>
            <a:r>
              <a:rPr lang="en-US" altLang="ko-KR" sz="1100" b="1" dirty="0">
                <a:latin typeface="+mn-ea"/>
              </a:rPr>
              <a:t>DB Storage </a:t>
            </a:r>
            <a:r>
              <a:rPr lang="ko-KR" altLang="en-US" sz="1100" b="1" dirty="0">
                <a:latin typeface="+mn-ea"/>
              </a:rPr>
              <a:t>로 저장한다</a:t>
            </a:r>
            <a:r>
              <a:rPr lang="en-US" altLang="ko-KR" sz="1100" b="1" dirty="0">
                <a:latin typeface="+mn-ea"/>
              </a:rPr>
              <a:t>.</a:t>
            </a:r>
          </a:p>
          <a:p>
            <a:r>
              <a:rPr lang="en-US" altLang="ko-KR" sz="1100" b="1" dirty="0">
                <a:latin typeface="+mn-ea"/>
              </a:rPr>
              <a:t>DB Controller </a:t>
            </a:r>
            <a:r>
              <a:rPr lang="ko-KR" altLang="en-US" sz="1100" b="1" dirty="0">
                <a:latin typeface="+mn-ea"/>
              </a:rPr>
              <a:t>는 </a:t>
            </a:r>
            <a:r>
              <a:rPr lang="en-US" altLang="ko-KR" sz="1100" b="1" dirty="0">
                <a:latin typeface="+mn-ea"/>
              </a:rPr>
              <a:t>Main Server </a:t>
            </a:r>
            <a:r>
              <a:rPr lang="ko-KR" altLang="en-US" sz="1100" b="1" dirty="0">
                <a:latin typeface="+mn-ea"/>
              </a:rPr>
              <a:t>데이터 복구 시 </a:t>
            </a:r>
            <a:r>
              <a:rPr lang="en-US" altLang="ko-KR" sz="1100" b="1" dirty="0">
                <a:latin typeface="+mn-ea"/>
              </a:rPr>
              <a:t>DB Storage </a:t>
            </a:r>
            <a:r>
              <a:rPr lang="ko-KR" altLang="en-US" sz="1100" b="1" dirty="0">
                <a:latin typeface="+mn-ea"/>
              </a:rPr>
              <a:t>의 데이터를 참조하여 </a:t>
            </a:r>
            <a:r>
              <a:rPr lang="en-US" altLang="ko-KR" sz="1100" b="1" dirty="0">
                <a:latin typeface="+mn-ea"/>
              </a:rPr>
              <a:t>Model</a:t>
            </a:r>
            <a:r>
              <a:rPr lang="ko-KR" altLang="en-US" sz="1100" b="1" dirty="0">
                <a:latin typeface="+mn-ea"/>
              </a:rPr>
              <a:t>에 전달한다</a:t>
            </a:r>
            <a:r>
              <a:rPr lang="en-US" altLang="ko-KR" sz="1100" b="1" dirty="0">
                <a:latin typeface="+mn-ea"/>
              </a:rPr>
              <a:t>.</a:t>
            </a:r>
          </a:p>
          <a:p>
            <a:r>
              <a:rPr lang="ko-KR" altLang="en-US" sz="1100" b="1" dirty="0">
                <a:latin typeface="+mn-ea"/>
              </a:rPr>
              <a:t>모니터링 모듈은 </a:t>
            </a:r>
            <a:r>
              <a:rPr lang="en-US" altLang="ko-KR" sz="1100" b="1" dirty="0">
                <a:latin typeface="+mn-ea"/>
              </a:rPr>
              <a:t>Main Controller </a:t>
            </a:r>
            <a:r>
              <a:rPr lang="ko-KR" altLang="en-US" sz="1100" b="1" dirty="0">
                <a:latin typeface="+mn-ea"/>
              </a:rPr>
              <a:t>와 지속적으로 </a:t>
            </a:r>
            <a:r>
              <a:rPr lang="en-US" altLang="ko-KR" sz="1100" b="1" dirty="0">
                <a:latin typeface="+mn-ea"/>
              </a:rPr>
              <a:t>Ping – Echo </a:t>
            </a:r>
            <a:r>
              <a:rPr lang="ko-KR" altLang="en-US" sz="1100" b="1" dirty="0">
                <a:latin typeface="+mn-ea"/>
              </a:rPr>
              <a:t>로 통신한다</a:t>
            </a:r>
            <a:r>
              <a:rPr lang="en-US" altLang="ko-KR" sz="1100" b="1" dirty="0">
                <a:latin typeface="+mn-ea"/>
              </a:rPr>
              <a:t>.</a:t>
            </a:r>
          </a:p>
          <a:p>
            <a:endParaRPr lang="en-US" altLang="ko-KR" sz="1100" b="1" dirty="0">
              <a:latin typeface="+mn-ea"/>
            </a:endParaRPr>
          </a:p>
          <a:p>
            <a:r>
              <a:rPr lang="ko-KR" altLang="en-US" sz="1100" b="1" dirty="0">
                <a:latin typeface="+mn-ea"/>
              </a:rPr>
              <a:t>모니터링 모듈은 </a:t>
            </a:r>
            <a:r>
              <a:rPr lang="en-US" altLang="ko-KR" sz="1100" b="1" dirty="0">
                <a:latin typeface="+mn-ea"/>
              </a:rPr>
              <a:t>Main Server </a:t>
            </a:r>
            <a:r>
              <a:rPr lang="ko-KR" altLang="en-US" sz="1100" b="1" dirty="0">
                <a:latin typeface="+mn-ea"/>
              </a:rPr>
              <a:t>장애 발생 시 재부팅을 명령한다</a:t>
            </a:r>
            <a:r>
              <a:rPr lang="en-US" altLang="ko-KR" sz="1100" b="1" dirty="0">
                <a:latin typeface="+mn-ea"/>
              </a:rPr>
              <a:t>.</a:t>
            </a:r>
          </a:p>
          <a:p>
            <a:r>
              <a:rPr lang="ko-KR" altLang="en-US" sz="1100" b="1" dirty="0">
                <a:latin typeface="+mn-ea"/>
              </a:rPr>
              <a:t>모니터링 모듈은 </a:t>
            </a:r>
            <a:r>
              <a:rPr lang="en-US" altLang="ko-KR" sz="1100" b="1" dirty="0">
                <a:latin typeface="+mn-ea"/>
              </a:rPr>
              <a:t>Main Server </a:t>
            </a:r>
            <a:r>
              <a:rPr lang="ko-KR" altLang="en-US" sz="1100" b="1" dirty="0">
                <a:latin typeface="+mn-ea"/>
              </a:rPr>
              <a:t>미응답시간 동안 저장된 데이터를 모니터링 시스템에 전송한다</a:t>
            </a:r>
            <a:r>
              <a:rPr lang="en-US" altLang="ko-KR" sz="1100" b="1" dirty="0">
                <a:latin typeface="+mn-ea"/>
              </a:rPr>
              <a:t>.</a:t>
            </a:r>
          </a:p>
          <a:p>
            <a:endParaRPr lang="en-US" altLang="ko-KR" sz="1100" b="1" dirty="0">
              <a:latin typeface="+mn-ea"/>
            </a:endParaRPr>
          </a:p>
          <a:p>
            <a:endParaRPr lang="en-US" altLang="ko-KR" sz="1100" b="1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b="1" dirty="0">
              <a:latin typeface="+mn-ea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58283" y="3139665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유선 통신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61605" y="2951154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무선 통신</a:t>
            </a:r>
          </a:p>
        </p:txBody>
      </p:sp>
      <p:cxnSp>
        <p:nvCxnSpPr>
          <p:cNvPr id="100" name="직선 화살표 연결선 99"/>
          <p:cNvCxnSpPr/>
          <p:nvPr/>
        </p:nvCxnSpPr>
        <p:spPr>
          <a:xfrm>
            <a:off x="1401423" y="3086720"/>
            <a:ext cx="360949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>
            <a:off x="1372961" y="3295473"/>
            <a:ext cx="375947" cy="1835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41"/>
          <p:cNvSpPr/>
          <p:nvPr/>
        </p:nvSpPr>
        <p:spPr>
          <a:xfrm>
            <a:off x="1415972" y="2235869"/>
            <a:ext cx="337963" cy="21132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+mn-ea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16789" y="2205822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계층 별 모듈</a:t>
            </a:r>
          </a:p>
        </p:txBody>
      </p:sp>
      <p:sp>
        <p:nvSpPr>
          <p:cNvPr id="104" name="모서리가 둥근 직사각형 41"/>
          <p:cNvSpPr/>
          <p:nvPr/>
        </p:nvSpPr>
        <p:spPr>
          <a:xfrm>
            <a:off x="1414771" y="2497901"/>
            <a:ext cx="352653" cy="1989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+mn-ea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87088" y="2473252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전체 시스템</a:t>
            </a:r>
          </a:p>
        </p:txBody>
      </p:sp>
      <p:cxnSp>
        <p:nvCxnSpPr>
          <p:cNvPr id="106" name="직선 화살표 연결선 105"/>
          <p:cNvCxnSpPr/>
          <p:nvPr/>
        </p:nvCxnSpPr>
        <p:spPr>
          <a:xfrm flipH="1">
            <a:off x="1377920" y="2901179"/>
            <a:ext cx="387711" cy="6105"/>
          </a:xfrm>
          <a:prstGeom prst="straightConnector1">
            <a:avLst/>
          </a:prstGeom>
          <a:ln w="25400">
            <a:solidFill>
              <a:schemeClr val="tx2"/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209969" y="2773470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시스템 내부 이동</a:t>
            </a:r>
          </a:p>
        </p:txBody>
      </p:sp>
      <p:sp>
        <p:nvSpPr>
          <p:cNvPr id="108" name="모서리가 둥근 직사각형 38"/>
          <p:cNvSpPr/>
          <p:nvPr/>
        </p:nvSpPr>
        <p:spPr>
          <a:xfrm>
            <a:off x="1401319" y="1932833"/>
            <a:ext cx="353214" cy="23858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1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61531" y="1939337"/>
            <a:ext cx="11928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내부 모듈</a:t>
            </a:r>
          </a:p>
        </p:txBody>
      </p:sp>
      <p:sp>
        <p:nvSpPr>
          <p:cNvPr id="59" name="모서리가 둥근 직사각형 41"/>
          <p:cNvSpPr/>
          <p:nvPr/>
        </p:nvSpPr>
        <p:spPr>
          <a:xfrm>
            <a:off x="4419464" y="472051"/>
            <a:ext cx="2349077" cy="2824366"/>
          </a:xfrm>
          <a:prstGeom prst="roundRect">
            <a:avLst/>
          </a:prstGeom>
          <a:noFill/>
          <a:ln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+mn-ea"/>
            </a:endParaRPr>
          </a:p>
        </p:txBody>
      </p:sp>
      <p:sp>
        <p:nvSpPr>
          <p:cNvPr id="60" name="화살표: 아래쪽 59"/>
          <p:cNvSpPr/>
          <p:nvPr/>
        </p:nvSpPr>
        <p:spPr>
          <a:xfrm>
            <a:off x="5769158" y="1315236"/>
            <a:ext cx="70315" cy="4028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61" name="화살표: 위쪽 60"/>
          <p:cNvSpPr/>
          <p:nvPr/>
        </p:nvSpPr>
        <p:spPr>
          <a:xfrm>
            <a:off x="5915588" y="1305993"/>
            <a:ext cx="66543" cy="42648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62" name="화살표: 아래쪽 61"/>
          <p:cNvSpPr/>
          <p:nvPr/>
        </p:nvSpPr>
        <p:spPr>
          <a:xfrm>
            <a:off x="6062438" y="1211966"/>
            <a:ext cx="107601" cy="1087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63" name="화살표: 위쪽 62"/>
          <p:cNvSpPr/>
          <p:nvPr/>
        </p:nvSpPr>
        <p:spPr>
          <a:xfrm>
            <a:off x="6250351" y="1196557"/>
            <a:ext cx="127617" cy="11028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454952" y="2858899"/>
            <a:ext cx="1830308" cy="506082"/>
            <a:chOff x="4548744" y="1931143"/>
            <a:chExt cx="2818056" cy="6494958"/>
          </a:xfrm>
        </p:grpSpPr>
        <p:sp>
          <p:nvSpPr>
            <p:cNvPr id="65" name="모서리가 둥근 직사각형 41"/>
            <p:cNvSpPr/>
            <p:nvPr/>
          </p:nvSpPr>
          <p:spPr>
            <a:xfrm>
              <a:off x="4548744" y="1931143"/>
              <a:ext cx="2818056" cy="649495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+mn-ea"/>
              </a:endParaRPr>
            </a:p>
          </p:txBody>
        </p:sp>
        <p:sp>
          <p:nvSpPr>
            <p:cNvPr id="67" name="모서리가 둥근 직사각형 46"/>
            <p:cNvSpPr/>
            <p:nvPr/>
          </p:nvSpPr>
          <p:spPr>
            <a:xfrm>
              <a:off x="4705991" y="3660498"/>
              <a:ext cx="2436943" cy="26757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823176" y="4834227"/>
              <a:ext cx="2229434" cy="236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ctr">
                <a:defRPr/>
              </a:pPr>
              <a:endParaRPr lang="en-US" altLang="ko-KR" sz="6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2401822" y="2940578"/>
            <a:ext cx="1506427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13" b="1" dirty="0">
                <a:latin typeface="+mn-ea"/>
              </a:rPr>
              <a:t>모니터링 </a:t>
            </a:r>
            <a:r>
              <a:rPr lang="en-US" altLang="ko-KR" sz="1013" b="1" dirty="0">
                <a:latin typeface="+mn-ea"/>
              </a:rPr>
              <a:t>System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850400" y="2521289"/>
            <a:ext cx="12171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>
                <a:latin typeface="+mn-ea"/>
              </a:rPr>
              <a:t>리부팅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72" name="화살표: 위쪽 71"/>
          <p:cNvSpPr/>
          <p:nvPr/>
        </p:nvSpPr>
        <p:spPr>
          <a:xfrm>
            <a:off x="3388415" y="2714334"/>
            <a:ext cx="192915" cy="261706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cxnSp>
        <p:nvCxnSpPr>
          <p:cNvPr id="73" name="직선 화살표 연결선 72"/>
          <p:cNvCxnSpPr>
            <a:stCxn id="67" idx="3"/>
            <a:endCxn id="94" idx="1"/>
          </p:cNvCxnSpPr>
          <p:nvPr/>
        </p:nvCxnSpPr>
        <p:spPr>
          <a:xfrm flipV="1">
            <a:off x="4139861" y="2241352"/>
            <a:ext cx="584686" cy="856543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01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1" name="그룹 19460"/>
          <p:cNvGrpSpPr/>
          <p:nvPr/>
        </p:nvGrpSpPr>
        <p:grpSpPr>
          <a:xfrm>
            <a:off x="134189" y="1325461"/>
            <a:ext cx="6541817" cy="2412940"/>
            <a:chOff x="91742" y="1056052"/>
            <a:chExt cx="6649625" cy="2739834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143808" y="1342599"/>
              <a:ext cx="6597559" cy="245328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1742" y="1056052"/>
              <a:ext cx="1168775" cy="262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b="1" dirty="0" err="1">
                  <a:solidFill>
                    <a:prstClr val="black"/>
                  </a:solidFill>
                  <a:latin typeface="KT&amp;G 상상제목 B" panose="02000300000000000000" pitchFamily="2" charset="-127"/>
                  <a:ea typeface="KT&amp;G 상상제목 B" panose="02000300000000000000" pitchFamily="2" charset="-127"/>
                </a:rPr>
                <a:t>Moblie</a:t>
              </a:r>
              <a:r>
                <a:rPr lang="en-US" altLang="ko-KR" sz="900" b="1" dirty="0">
                  <a:solidFill>
                    <a:prstClr val="black"/>
                  </a:solidFill>
                  <a:latin typeface="KT&amp;G 상상제목 B" panose="02000300000000000000" pitchFamily="2" charset="-127"/>
                  <a:ea typeface="KT&amp;G 상상제목 B" panose="02000300000000000000" pitchFamily="2" charset="-127"/>
                </a:rPr>
                <a:t> Client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  <a:cs typeface="+mn-cs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1944157" y="1561760"/>
              <a:ext cx="1080120" cy="42220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T&amp;G 상상제목 B" panose="02000300000000000000" pitchFamily="2" charset="-127"/>
                  <a:ea typeface="KT&amp;G 상상제목 B" panose="02000300000000000000" pitchFamily="2" charset="-127"/>
                  <a:cs typeface="+mn-cs"/>
                </a:rPr>
                <a:t>회원 </a:t>
              </a:r>
              <a:r>
                <a:rPr lang="ko-KR" altLang="en-US" sz="1000" b="1" dirty="0">
                  <a:solidFill>
                    <a:prstClr val="black"/>
                  </a:solidFill>
                  <a:latin typeface="KT&amp;G 상상제목 B" panose="02000300000000000000" pitchFamily="2" charset="-127"/>
                  <a:ea typeface="KT&amp;G 상상제목 B" panose="02000300000000000000" pitchFamily="2" charset="-127"/>
                </a:rPr>
                <a:t>관리 모듈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  <a:cs typeface="+mn-cs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1569982" y="3097304"/>
              <a:ext cx="900415" cy="42220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b="1" dirty="0">
                  <a:solidFill>
                    <a:prstClr val="black"/>
                  </a:solidFill>
                  <a:latin typeface="KT&amp;G 상상제목 B" panose="02000300000000000000" pitchFamily="2" charset="-127"/>
                  <a:ea typeface="KT&amp;G 상상제목 B" panose="02000300000000000000" pitchFamily="2" charset="-127"/>
                </a:rPr>
                <a:t>일반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T&amp;G 상상제목 B" panose="02000300000000000000" pitchFamily="2" charset="-127"/>
                  <a:ea typeface="KT&amp;G 상상제목 B" panose="02000300000000000000" pitchFamily="2" charset="-127"/>
                </a:rPr>
                <a:t>사용자</a:t>
              </a:r>
              <a:endPara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b="1" dirty="0">
                  <a:solidFill>
                    <a:prstClr val="black"/>
                  </a:solidFill>
                  <a:latin typeface="KT&amp;G 상상제목 B" panose="02000300000000000000" pitchFamily="2" charset="-127"/>
                  <a:ea typeface="KT&amp;G 상상제목 B" panose="02000300000000000000" pitchFamily="2" charset="-127"/>
                </a:rPr>
                <a:t>초기화면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2600634" y="3097304"/>
              <a:ext cx="900415" cy="42220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KT&amp;G 상상제목 B" panose="02000300000000000000" pitchFamily="2" charset="-127"/>
                  <a:ea typeface="KT&amp;G 상상제목 B" panose="02000300000000000000" pitchFamily="2" charset="-127"/>
                </a:rPr>
                <a:t>상용 사용자</a:t>
              </a:r>
              <a:endPara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T&amp;G 상상제목 B" panose="02000300000000000000" pitchFamily="2" charset="-127"/>
                  <a:ea typeface="KT&amp;G 상상제목 B" panose="02000300000000000000" pitchFamily="2" charset="-127"/>
                </a:rPr>
                <a:t>초기화면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</a:endParaRPr>
            </a:p>
          </p:txBody>
        </p:sp>
      </p:grp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857251" y="667619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857251" y="667619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857251" y="667619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92696" y="443762"/>
            <a:ext cx="5112568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</a:rPr>
              <a:t>8.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</a:rPr>
              <a:t>아키텍처 실체화</a:t>
            </a:r>
            <a:br>
              <a:rPr lang="en-US" altLang="ko-KR" sz="16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</a:br>
            <a:r>
              <a:rPr lang="en-US" altLang="ko-KR" sz="7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 </a:t>
            </a:r>
            <a:br>
              <a:rPr lang="en-US" altLang="ko-KR" sz="16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</a:b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</a:rPr>
              <a:t>8.2 </a:t>
            </a:r>
            <a:r>
              <a:rPr lang="ko-KR" altLang="en-US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아키텍처 뷰 작성 </a:t>
            </a:r>
            <a:r>
              <a:rPr lang="en-US" altLang="ko-KR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: 3</a:t>
            </a:r>
            <a:r>
              <a:rPr lang="ko-KR" altLang="en-US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차 </a:t>
            </a:r>
            <a:r>
              <a:rPr lang="en-US" altLang="ko-KR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(3</a:t>
            </a:r>
            <a:r>
              <a:rPr lang="ko-KR" altLang="en-US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차 설계에서는 </a:t>
            </a:r>
            <a:r>
              <a:rPr lang="ko-KR" altLang="en-US" sz="900" b="1" dirty="0" err="1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모듈별</a:t>
            </a:r>
            <a:r>
              <a:rPr lang="en-US" altLang="ko-KR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/ </a:t>
            </a:r>
            <a:r>
              <a:rPr lang="ko-KR" altLang="en-US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기능별 아키텍처 설계를 하겠습니다</a:t>
            </a:r>
            <a:r>
              <a:rPr lang="en-US" altLang="ko-KR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.)</a:t>
            </a:r>
            <a:r>
              <a:rPr lang="ko-KR" altLang="en-US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</a:endParaRPr>
          </a:p>
        </p:txBody>
      </p:sp>
      <p:sp>
        <p:nvSpPr>
          <p:cNvPr id="33" name="모서리가 둥근 직사각형 47"/>
          <p:cNvSpPr/>
          <p:nvPr/>
        </p:nvSpPr>
        <p:spPr>
          <a:xfrm>
            <a:off x="2020482" y="2377365"/>
            <a:ext cx="885817" cy="37182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View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40" name="모서리가 둥근 직사각형 45"/>
          <p:cNvSpPr/>
          <p:nvPr/>
        </p:nvSpPr>
        <p:spPr>
          <a:xfrm>
            <a:off x="3706864" y="2477883"/>
            <a:ext cx="1186571" cy="37182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  <a:cs typeface="+mn-cs"/>
              </a:rPr>
              <a:t>로그인 관리 모듈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sp>
        <p:nvSpPr>
          <p:cNvPr id="41" name="모서리가 둥근 직사각형 45"/>
          <p:cNvSpPr/>
          <p:nvPr/>
        </p:nvSpPr>
        <p:spPr>
          <a:xfrm>
            <a:off x="5223595" y="1707841"/>
            <a:ext cx="1186571" cy="371827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  <a:cs typeface="+mn-cs"/>
              </a:rPr>
              <a:t>회원 가입 기능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sp>
        <p:nvSpPr>
          <p:cNvPr id="42" name="모서리가 둥근 직사각형 45"/>
          <p:cNvSpPr/>
          <p:nvPr/>
        </p:nvSpPr>
        <p:spPr>
          <a:xfrm>
            <a:off x="5223594" y="2185390"/>
            <a:ext cx="1186571" cy="371827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자동 로그인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  <a:cs typeface="+mn-cs"/>
              </a:rPr>
              <a:t> 기능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cxnSp>
        <p:nvCxnSpPr>
          <p:cNvPr id="51" name="직선 화살표 연결선 50"/>
          <p:cNvCxnSpPr>
            <a:stCxn id="41" idx="1"/>
            <a:endCxn id="40" idx="3"/>
          </p:cNvCxnSpPr>
          <p:nvPr/>
        </p:nvCxnSpPr>
        <p:spPr>
          <a:xfrm flipH="1">
            <a:off x="4893435" y="1893755"/>
            <a:ext cx="330160" cy="770042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2" idx="1"/>
            <a:endCxn id="40" idx="3"/>
          </p:cNvCxnSpPr>
          <p:nvPr/>
        </p:nvCxnSpPr>
        <p:spPr>
          <a:xfrm flipH="1">
            <a:off x="4893435" y="2371304"/>
            <a:ext cx="330159" cy="2924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69" idx="1"/>
          </p:cNvCxnSpPr>
          <p:nvPr/>
        </p:nvCxnSpPr>
        <p:spPr>
          <a:xfrm flipH="1" flipV="1">
            <a:off x="3034382" y="1941620"/>
            <a:ext cx="822858" cy="1389453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모서리가 둥근 직사각형 45"/>
          <p:cNvSpPr/>
          <p:nvPr/>
        </p:nvSpPr>
        <p:spPr>
          <a:xfrm>
            <a:off x="5248536" y="4251952"/>
            <a:ext cx="259162" cy="264014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6178" y="976518"/>
            <a:ext cx="468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Mobile Client </a:t>
            </a:r>
            <a:r>
              <a:rPr lang="ko-KR" altLang="en-US" dirty="0"/>
              <a:t>사용자 로그인 모듈 아키텍처</a:t>
            </a:r>
          </a:p>
        </p:txBody>
      </p:sp>
      <p:sp>
        <p:nvSpPr>
          <p:cNvPr id="65" name="모서리가 둥근 직사각형 45"/>
          <p:cNvSpPr/>
          <p:nvPr/>
        </p:nvSpPr>
        <p:spPr>
          <a:xfrm>
            <a:off x="5236205" y="4537073"/>
            <a:ext cx="271493" cy="2709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 flipH="1">
            <a:off x="4429732" y="4249454"/>
            <a:ext cx="278090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H="1" flipV="1">
            <a:off x="4053614" y="4474458"/>
            <a:ext cx="296905" cy="6065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모서리가 둥근 직사각형 47"/>
          <p:cNvSpPr/>
          <p:nvPr/>
        </p:nvSpPr>
        <p:spPr>
          <a:xfrm>
            <a:off x="3857240" y="3145159"/>
            <a:ext cx="885817" cy="37182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Local Storage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cxnSp>
        <p:nvCxnSpPr>
          <p:cNvPr id="70" name="직선 화살표 연결선 69"/>
          <p:cNvCxnSpPr>
            <a:stCxn id="40" idx="2"/>
            <a:endCxn id="69" idx="0"/>
          </p:cNvCxnSpPr>
          <p:nvPr/>
        </p:nvCxnSpPr>
        <p:spPr>
          <a:xfrm flipH="1">
            <a:off x="4300149" y="2849710"/>
            <a:ext cx="1" cy="295449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48" idx="0"/>
          </p:cNvCxnSpPr>
          <p:nvPr/>
        </p:nvCxnSpPr>
        <p:spPr>
          <a:xfrm flipV="1">
            <a:off x="2031372" y="2757465"/>
            <a:ext cx="405826" cy="36570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endCxn id="33" idx="2"/>
          </p:cNvCxnSpPr>
          <p:nvPr/>
        </p:nvCxnSpPr>
        <p:spPr>
          <a:xfrm flipH="1" flipV="1">
            <a:off x="2463391" y="2749192"/>
            <a:ext cx="570991" cy="368742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2494193" y="2114494"/>
            <a:ext cx="0" cy="254598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H="1" flipV="1">
            <a:off x="1096355" y="2559325"/>
            <a:ext cx="924127" cy="10753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모서리가 둥근 직사각형 47"/>
          <p:cNvSpPr/>
          <p:nvPr/>
        </p:nvSpPr>
        <p:spPr>
          <a:xfrm>
            <a:off x="201684" y="2404884"/>
            <a:ext cx="885817" cy="37182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화면 출력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cxnSp>
        <p:nvCxnSpPr>
          <p:cNvPr id="108" name="직선 화살표 연결선 107"/>
          <p:cNvCxnSpPr/>
          <p:nvPr/>
        </p:nvCxnSpPr>
        <p:spPr>
          <a:xfrm flipH="1">
            <a:off x="4276936" y="3990595"/>
            <a:ext cx="434491" cy="3912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4684228" y="385979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참조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673857" y="410579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포함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317923" y="4374861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데이터이동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504568" y="4239784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하위 기능</a:t>
            </a:r>
            <a:endParaRPr lang="ko-KR" altLang="en-US" sz="1050" dirty="0"/>
          </a:p>
        </p:txBody>
      </p:sp>
      <p:sp>
        <p:nvSpPr>
          <p:cNvPr id="113" name="TextBox 112"/>
          <p:cNvSpPr txBox="1"/>
          <p:nvPr/>
        </p:nvSpPr>
        <p:spPr>
          <a:xfrm>
            <a:off x="5583007" y="4552784"/>
            <a:ext cx="3161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UI</a:t>
            </a:r>
            <a:endParaRPr lang="ko-KR" altLang="en-US" sz="1050" dirty="0"/>
          </a:p>
        </p:txBody>
      </p:sp>
      <p:sp>
        <p:nvSpPr>
          <p:cNvPr id="114" name="모서리가 둥근 직사각형 45"/>
          <p:cNvSpPr/>
          <p:nvPr/>
        </p:nvSpPr>
        <p:spPr>
          <a:xfrm>
            <a:off x="5236205" y="3927107"/>
            <a:ext cx="271493" cy="2709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583007" y="394281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모듈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2050" y="2189799"/>
            <a:ext cx="11498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  <a:cs typeface="+mn-cs"/>
              </a:rPr>
              <a:t>HW Display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6178" y="3831215"/>
            <a:ext cx="37410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로그인 모듈은 회원 가입 기능을 통해 </a:t>
            </a:r>
            <a:r>
              <a:rPr lang="en-US" altLang="ko-KR" sz="1000" dirty="0"/>
              <a:t>Main Server</a:t>
            </a:r>
            <a:r>
              <a:rPr lang="ko-KR" altLang="en-US" sz="1000" dirty="0"/>
              <a:t>에 회원정보를 저장한다</a:t>
            </a:r>
            <a:r>
              <a:rPr lang="en-US" altLang="ko-KR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자동 로그인 기능은 </a:t>
            </a:r>
            <a:r>
              <a:rPr lang="en-US" altLang="ko-KR" sz="1000" dirty="0"/>
              <a:t>Local</a:t>
            </a:r>
            <a:r>
              <a:rPr lang="ko-KR" altLang="en-US" sz="1000" dirty="0"/>
              <a:t>에 저장된 회원정보를 참조하여 서버의 데이터 권한을 얻어서 로컬에 갱신한다</a:t>
            </a:r>
            <a:r>
              <a:rPr lang="en-US" altLang="ko-KR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저장된 로컬 데이터는 회원 관리에서 참조하여 회원정보에 맞는 사용자 </a:t>
            </a:r>
            <a:r>
              <a:rPr lang="en-US" altLang="ko-KR" sz="1000" dirty="0"/>
              <a:t>UI</a:t>
            </a:r>
            <a:r>
              <a:rPr lang="ko-KR" altLang="en-US" sz="1000" dirty="0"/>
              <a:t>를 선택하게 된다</a:t>
            </a:r>
            <a:r>
              <a:rPr lang="en-US" altLang="ko-KR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이후 </a:t>
            </a:r>
            <a:r>
              <a:rPr lang="en-US" altLang="ko-KR" sz="1000" dirty="0"/>
              <a:t>View </a:t>
            </a:r>
            <a:r>
              <a:rPr lang="ko-KR" altLang="en-US" sz="1000" dirty="0"/>
              <a:t>는 모든 동작에서 회원관리 모듈 정보를 참조한다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20" name="모서리가 둥근 직사각형 45"/>
          <p:cNvSpPr/>
          <p:nvPr/>
        </p:nvSpPr>
        <p:spPr>
          <a:xfrm>
            <a:off x="3683650" y="1833087"/>
            <a:ext cx="1186571" cy="37182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  <a:cs typeface="+mn-cs"/>
              </a:rPr>
              <a:t>통신 모듈</a:t>
            </a:r>
          </a:p>
        </p:txBody>
      </p:sp>
      <p:cxnSp>
        <p:nvCxnSpPr>
          <p:cNvPr id="124" name="직선 화살표 연결선 123"/>
          <p:cNvCxnSpPr/>
          <p:nvPr/>
        </p:nvCxnSpPr>
        <p:spPr>
          <a:xfrm flipH="1">
            <a:off x="4053124" y="2208769"/>
            <a:ext cx="1" cy="295449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 flipH="1" flipV="1">
            <a:off x="4529722" y="2189799"/>
            <a:ext cx="1" cy="271867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 flipV="1">
            <a:off x="4350521" y="1336014"/>
            <a:ext cx="777306" cy="497855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triangl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 flipH="1">
            <a:off x="4053124" y="4750748"/>
            <a:ext cx="277759" cy="3435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4340623" y="4598564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무선 통신</a:t>
            </a:r>
          </a:p>
        </p:txBody>
      </p:sp>
      <p:sp>
        <p:nvSpPr>
          <p:cNvPr id="133" name="모서리가 둥근 직사각형 45"/>
          <p:cNvSpPr/>
          <p:nvPr/>
        </p:nvSpPr>
        <p:spPr>
          <a:xfrm>
            <a:off x="5112924" y="1065288"/>
            <a:ext cx="1186571" cy="37182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Main Controller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272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1" name="그룹 19460"/>
          <p:cNvGrpSpPr/>
          <p:nvPr/>
        </p:nvGrpSpPr>
        <p:grpSpPr>
          <a:xfrm>
            <a:off x="116178" y="1345849"/>
            <a:ext cx="6541818" cy="2878787"/>
            <a:chOff x="91742" y="1056052"/>
            <a:chExt cx="6649626" cy="2739835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143808" y="1342599"/>
              <a:ext cx="6597560" cy="24532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1742" y="1056052"/>
              <a:ext cx="1168775" cy="262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b="1" dirty="0">
                  <a:solidFill>
                    <a:prstClr val="black"/>
                  </a:solidFill>
                  <a:latin typeface="KT&amp;G 상상제목 B" panose="02000300000000000000" pitchFamily="2" charset="-127"/>
                  <a:ea typeface="KT&amp;G 상상제목 B" panose="02000300000000000000" pitchFamily="2" charset="-127"/>
                </a:rPr>
                <a:t>Mobile </a:t>
              </a: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T&amp;G 상상제목 B" panose="02000300000000000000" pitchFamily="2" charset="-127"/>
                  <a:ea typeface="KT&amp;G 상상제목 B" panose="02000300000000000000" pitchFamily="2" charset="-127"/>
                  <a:cs typeface="+mn-cs"/>
                </a:rPr>
                <a:t>Client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  <a:cs typeface="+mn-cs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2647311" y="1454475"/>
              <a:ext cx="1080120" cy="42220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b="1" dirty="0">
                  <a:solidFill>
                    <a:prstClr val="black"/>
                  </a:solidFill>
                  <a:latin typeface="KT&amp;G 상상제목 B" panose="02000300000000000000" pitchFamily="2" charset="-127"/>
                  <a:ea typeface="KT&amp;G 상상제목 B" panose="02000300000000000000" pitchFamily="2" charset="-127"/>
                </a:rPr>
                <a:t>View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  <a:cs typeface="+mn-cs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2729597" y="2222091"/>
              <a:ext cx="900415" cy="42220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b="1" dirty="0">
                  <a:solidFill>
                    <a:prstClr val="black"/>
                  </a:solidFill>
                  <a:latin typeface="KT&amp;G 상상제목 B" panose="02000300000000000000" pitchFamily="2" charset="-127"/>
                  <a:ea typeface="KT&amp;G 상상제목 B" panose="02000300000000000000" pitchFamily="2" charset="-127"/>
                </a:rPr>
                <a:t>일반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T&amp;G 상상제목 B" panose="02000300000000000000" pitchFamily="2" charset="-127"/>
                  <a:ea typeface="KT&amp;G 상상제목 B" panose="02000300000000000000" pitchFamily="2" charset="-127"/>
                </a:rPr>
                <a:t>사용자</a:t>
              </a:r>
              <a:endPara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b="1" dirty="0">
                  <a:solidFill>
                    <a:prstClr val="black"/>
                  </a:solidFill>
                  <a:latin typeface="KT&amp;G 상상제목 B" panose="02000300000000000000" pitchFamily="2" charset="-127"/>
                  <a:ea typeface="KT&amp;G 상상제목 B" panose="02000300000000000000" pitchFamily="2" charset="-127"/>
                </a:rPr>
                <a:t>초기화면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</a:endParaRPr>
            </a:p>
          </p:txBody>
        </p:sp>
        <p:grpSp>
          <p:nvGrpSpPr>
            <p:cNvPr id="96" name="그룹 95"/>
            <p:cNvGrpSpPr/>
            <p:nvPr/>
          </p:nvGrpSpPr>
          <p:grpSpPr>
            <a:xfrm>
              <a:off x="217352" y="2771037"/>
              <a:ext cx="6481159" cy="458949"/>
              <a:chOff x="260209" y="2512215"/>
              <a:chExt cx="6833350" cy="495453"/>
            </a:xfrm>
          </p:grpSpPr>
          <p:sp>
            <p:nvSpPr>
              <p:cNvPr id="50" name="모서리가 둥근 직사각형 49"/>
              <p:cNvSpPr/>
              <p:nvPr/>
            </p:nvSpPr>
            <p:spPr>
              <a:xfrm>
                <a:off x="260209" y="2515298"/>
                <a:ext cx="648512" cy="42220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T&amp;G 상상제목 B" panose="02000300000000000000" pitchFamily="2" charset="-127"/>
                    <a:ea typeface="KT&amp;G 상상제목 B" panose="02000300000000000000" pitchFamily="2" charset="-127"/>
                    <a:cs typeface="+mn-cs"/>
                  </a:rPr>
                  <a:t>스케줄 공유</a:t>
                </a:r>
              </a:p>
            </p:txBody>
          </p:sp>
          <p:sp>
            <p:nvSpPr>
              <p:cNvPr id="98" name="모서리가 둥근 직사각형 97"/>
              <p:cNvSpPr/>
              <p:nvPr/>
            </p:nvSpPr>
            <p:spPr>
              <a:xfrm>
                <a:off x="1035805" y="2512215"/>
                <a:ext cx="648512" cy="42220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T&amp;G 상상제목 B" panose="02000300000000000000" pitchFamily="2" charset="-127"/>
                    <a:ea typeface="KT&amp;G 상상제목 B" panose="02000300000000000000" pitchFamily="2" charset="-127"/>
                    <a:cs typeface="+mn-cs"/>
                  </a:rPr>
                  <a:t>상품 </a:t>
                </a:r>
                <a:endPara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T&amp;G 상상제목 B" panose="02000300000000000000" pitchFamily="2" charset="-127"/>
                  <a:ea typeface="KT&amp;G 상상제목 B" panose="02000300000000000000" pitchFamily="2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T&amp;G 상상제목 B" panose="02000300000000000000" pitchFamily="2" charset="-127"/>
                    <a:ea typeface="KT&amp;G 상상제목 B" panose="02000300000000000000" pitchFamily="2" charset="-127"/>
                    <a:cs typeface="+mn-cs"/>
                  </a:rPr>
                  <a:t>선물</a:t>
                </a:r>
              </a:p>
            </p:txBody>
          </p:sp>
          <p:sp>
            <p:nvSpPr>
              <p:cNvPr id="100" name="모서리가 둥근 직사각형 99"/>
              <p:cNvSpPr/>
              <p:nvPr/>
            </p:nvSpPr>
            <p:spPr>
              <a:xfrm>
                <a:off x="1813112" y="2524564"/>
                <a:ext cx="648512" cy="42220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T&amp;G 상상제목 B" panose="02000300000000000000" pitchFamily="2" charset="-127"/>
                    <a:ea typeface="KT&amp;G 상상제목 B" panose="02000300000000000000" pitchFamily="2" charset="-127"/>
                  </a:rPr>
                  <a:t>콘텐츠</a:t>
                </a:r>
                <a:endPara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T&amp;G 상상제목 B" panose="02000300000000000000" pitchFamily="2" charset="-127"/>
                  <a:ea typeface="KT&amp;G 상상제목 B" panose="02000300000000000000" pitchFamily="2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dirty="0">
                    <a:solidFill>
                      <a:prstClr val="black"/>
                    </a:solidFill>
                    <a:latin typeface="KT&amp;G 상상제목 B" panose="02000300000000000000" pitchFamily="2" charset="-127"/>
                    <a:ea typeface="KT&amp;G 상상제목 B" panose="02000300000000000000" pitchFamily="2" charset="-127"/>
                  </a:rPr>
                  <a:t>공유</a:t>
                </a:r>
                <a:endPara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T&amp;G 상상제목 B" panose="02000300000000000000" pitchFamily="2" charset="-127"/>
                  <a:ea typeface="KT&amp;G 상상제목 B" panose="02000300000000000000" pitchFamily="2" charset="-127"/>
                </a:endParaRPr>
              </a:p>
            </p:txBody>
          </p:sp>
          <p:sp>
            <p:nvSpPr>
              <p:cNvPr id="101" name="모서리가 둥근 직사각형 100"/>
              <p:cNvSpPr/>
              <p:nvPr/>
            </p:nvSpPr>
            <p:spPr>
              <a:xfrm>
                <a:off x="2666248" y="2577265"/>
                <a:ext cx="648512" cy="42220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T&amp;G 상상제목 B" panose="02000300000000000000" pitchFamily="2" charset="-127"/>
                    <a:ea typeface="KT&amp;G 상상제목 B" panose="02000300000000000000" pitchFamily="2" charset="-127"/>
                  </a:rPr>
                  <a:t>스케줄</a:t>
                </a:r>
                <a:endPara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T&amp;G 상상제목 B" panose="02000300000000000000" pitchFamily="2" charset="-127"/>
                  <a:ea typeface="KT&amp;G 상상제목 B" panose="02000300000000000000" pitchFamily="2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dirty="0">
                    <a:solidFill>
                      <a:prstClr val="black"/>
                    </a:solidFill>
                    <a:latin typeface="KT&amp;G 상상제목 B" panose="02000300000000000000" pitchFamily="2" charset="-127"/>
                    <a:ea typeface="KT&amp;G 상상제목 B" panose="02000300000000000000" pitchFamily="2" charset="-127"/>
                  </a:rPr>
                  <a:t>관리</a:t>
                </a:r>
                <a:endPara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T&amp;G 상상제목 B" panose="02000300000000000000" pitchFamily="2" charset="-127"/>
                  <a:ea typeface="KT&amp;G 상상제목 B" panose="02000300000000000000" pitchFamily="2" charset="-127"/>
                </a:endParaRPr>
              </a:p>
            </p:txBody>
          </p:sp>
          <p:sp>
            <p:nvSpPr>
              <p:cNvPr id="102" name="모서리가 둥근 직사각형 101"/>
              <p:cNvSpPr/>
              <p:nvPr/>
            </p:nvSpPr>
            <p:spPr>
              <a:xfrm>
                <a:off x="3336450" y="2585467"/>
                <a:ext cx="521865" cy="42220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dirty="0">
                    <a:solidFill>
                      <a:prstClr val="black"/>
                    </a:solidFill>
                    <a:latin typeface="KT&amp;G 상상제목 B" panose="02000300000000000000" pitchFamily="2" charset="-127"/>
                    <a:ea typeface="KT&amp;G 상상제목 B" panose="02000300000000000000" pitchFamily="2" charset="-127"/>
                  </a:rPr>
                  <a:t>그룹</a:t>
                </a:r>
                <a:endParaRPr lang="en-US" altLang="ko-KR" sz="900" b="1" dirty="0">
                  <a:solidFill>
                    <a:prstClr val="black"/>
                  </a:solidFill>
                  <a:latin typeface="KT&amp;G 상상제목 B" panose="02000300000000000000" pitchFamily="2" charset="-127"/>
                  <a:ea typeface="KT&amp;G 상상제목 B" panose="02000300000000000000" pitchFamily="2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dirty="0">
                    <a:solidFill>
                      <a:prstClr val="black"/>
                    </a:solidFill>
                    <a:latin typeface="KT&amp;G 상상제목 B" panose="02000300000000000000" pitchFamily="2" charset="-127"/>
                    <a:ea typeface="KT&amp;G 상상제목 B" panose="02000300000000000000" pitchFamily="2" charset="-127"/>
                  </a:rPr>
                  <a:t>관리</a:t>
                </a:r>
                <a:endPara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T&amp;G 상상제목 B" panose="02000300000000000000" pitchFamily="2" charset="-127"/>
                  <a:ea typeface="KT&amp;G 상상제목 B" panose="02000300000000000000" pitchFamily="2" charset="-127"/>
                </a:endParaRPr>
              </a:p>
            </p:txBody>
          </p:sp>
          <p:sp>
            <p:nvSpPr>
              <p:cNvPr id="103" name="모서리가 둥근 직사각형 102"/>
              <p:cNvSpPr/>
              <p:nvPr/>
            </p:nvSpPr>
            <p:spPr>
              <a:xfrm>
                <a:off x="4129080" y="2524564"/>
                <a:ext cx="648512" cy="42220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b="1" dirty="0">
                    <a:solidFill>
                      <a:prstClr val="black"/>
                    </a:solidFill>
                    <a:latin typeface="KT&amp;G 상상제목 B" panose="02000300000000000000" pitchFamily="2" charset="-127"/>
                    <a:ea typeface="KT&amp;G 상상제목 B" panose="02000300000000000000" pitchFamily="2" charset="-127"/>
                  </a:rPr>
                  <a:t>To-Do</a:t>
                </a:r>
                <a:r>
                  <a:rPr lang="ko-KR" altLang="en-US" sz="900" b="1" dirty="0">
                    <a:solidFill>
                      <a:prstClr val="black"/>
                    </a:solidFill>
                    <a:latin typeface="KT&amp;G 상상제목 B" panose="02000300000000000000" pitchFamily="2" charset="-127"/>
                    <a:ea typeface="KT&amp;G 상상제목 B" panose="02000300000000000000" pitchFamily="2" charset="-127"/>
                  </a:rPr>
                  <a:t>관리</a:t>
                </a:r>
                <a:endPara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T&amp;G 상상제목 B" panose="02000300000000000000" pitchFamily="2" charset="-127"/>
                  <a:ea typeface="KT&amp;G 상상제목 B" panose="02000300000000000000" pitchFamily="2" charset="-127"/>
                </a:endParaRPr>
              </a:p>
            </p:txBody>
          </p:sp>
          <p:sp>
            <p:nvSpPr>
              <p:cNvPr id="104" name="모서리가 둥근 직사각형 103"/>
              <p:cNvSpPr/>
              <p:nvPr/>
            </p:nvSpPr>
            <p:spPr>
              <a:xfrm>
                <a:off x="4906387" y="2521614"/>
                <a:ext cx="648512" cy="42220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noProof="0" dirty="0">
                    <a:solidFill>
                      <a:prstClr val="black"/>
                    </a:solidFill>
                    <a:latin typeface="KT&amp;G 상상제목 B" panose="02000300000000000000" pitchFamily="2" charset="-127"/>
                    <a:ea typeface="KT&amp;G 상상제목 B" panose="02000300000000000000" pitchFamily="2" charset="-127"/>
                  </a:rPr>
                  <a:t>친구</a:t>
                </a:r>
                <a:endParaRPr lang="en-US" altLang="ko-KR" sz="900" b="1" noProof="0" dirty="0">
                  <a:solidFill>
                    <a:prstClr val="black"/>
                  </a:solidFill>
                  <a:latin typeface="KT&amp;G 상상제목 B" panose="02000300000000000000" pitchFamily="2" charset="-127"/>
                  <a:ea typeface="KT&amp;G 상상제목 B" panose="02000300000000000000" pitchFamily="2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noProof="0" dirty="0">
                    <a:solidFill>
                      <a:prstClr val="black"/>
                    </a:solidFill>
                    <a:latin typeface="KT&amp;G 상상제목 B" panose="02000300000000000000" pitchFamily="2" charset="-127"/>
                    <a:ea typeface="KT&amp;G 상상제목 B" panose="02000300000000000000" pitchFamily="2" charset="-127"/>
                  </a:rPr>
                  <a:t>리스트</a:t>
                </a:r>
                <a:endParaRPr lang="en-US" altLang="ko-KR" sz="900" b="1" noProof="0" dirty="0">
                  <a:solidFill>
                    <a:prstClr val="black"/>
                  </a:solidFill>
                  <a:latin typeface="KT&amp;G 상상제목 B" panose="02000300000000000000" pitchFamily="2" charset="-127"/>
                  <a:ea typeface="KT&amp;G 상상제목 B" panose="02000300000000000000" pitchFamily="2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b="1" noProof="0" dirty="0">
                    <a:solidFill>
                      <a:prstClr val="black"/>
                    </a:solidFill>
                    <a:latin typeface="KT&amp;G 상상제목 B" panose="02000300000000000000" pitchFamily="2" charset="-127"/>
                    <a:ea typeface="KT&amp;G 상상제목 B" panose="02000300000000000000" pitchFamily="2" charset="-127"/>
                  </a:rPr>
                  <a:t>관리</a:t>
                </a:r>
                <a:endPara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T&amp;G 상상제목 B" panose="02000300000000000000" pitchFamily="2" charset="-127"/>
                  <a:ea typeface="KT&amp;G 상상제목 B" panose="02000300000000000000" pitchFamily="2" charset="-127"/>
                </a:endParaRPr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5683698" y="2529601"/>
                <a:ext cx="541161" cy="42220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ko-KR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T&amp;G 상상제목 B" panose="02000300000000000000" pitchFamily="2" charset="-127"/>
                    <a:ea typeface="KT&amp;G 상상제목 B" panose="02000300000000000000" pitchFamily="2" charset="-127"/>
                    <a:cs typeface="+mn-cs"/>
                  </a:rPr>
                  <a:t>약속</a:t>
                </a:r>
                <a:endPara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T&amp;G 상상제목 B" panose="02000300000000000000" pitchFamily="2" charset="-127"/>
                  <a:ea typeface="KT&amp;G 상상제목 B" panose="02000300000000000000" pitchFamily="2" charset="-127"/>
                  <a:cs typeface="+mn-cs"/>
                </a:endParaRPr>
              </a:p>
              <a:p>
                <a:pPr algn="ctr"/>
                <a:r>
                  <a:rPr kumimoji="0" lang="ko-KR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T&amp;G 상상제목 B" panose="02000300000000000000" pitchFamily="2" charset="-127"/>
                    <a:ea typeface="KT&amp;G 상상제목 B" panose="02000300000000000000" pitchFamily="2" charset="-127"/>
                    <a:cs typeface="+mn-cs"/>
                  </a:rPr>
                  <a:t> 기능</a:t>
                </a:r>
                <a:endPara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T&amp;G 상상제목 B" panose="02000300000000000000" pitchFamily="2" charset="-127"/>
                  <a:ea typeface="KT&amp;G 상상제목 B" panose="02000300000000000000" pitchFamily="2" charset="-127"/>
                  <a:cs typeface="+mn-cs"/>
                </a:endParaRPr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332209" y="2516361"/>
                <a:ext cx="761350" cy="42220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T&amp;G 상상제목 B" panose="02000300000000000000" pitchFamily="2" charset="-127"/>
                    <a:ea typeface="KT&amp;G 상상제목 B" panose="02000300000000000000" pitchFamily="2" charset="-127"/>
                    <a:cs typeface="+mn-cs"/>
                  </a:rPr>
                  <a:t>회원정보 수정</a:t>
                </a:r>
              </a:p>
            </p:txBody>
          </p:sp>
        </p:grpSp>
      </p:grp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857251" y="667619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857251" y="667619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857251" y="667619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92696" y="443762"/>
            <a:ext cx="5112568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</a:rPr>
              <a:t>8.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</a:rPr>
              <a:t>아키텍처 실체화</a:t>
            </a:r>
            <a:br>
              <a:rPr lang="en-US" altLang="ko-KR" sz="16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</a:br>
            <a:r>
              <a:rPr lang="en-US" altLang="ko-KR" sz="7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 </a:t>
            </a:r>
            <a:br>
              <a:rPr lang="en-US" altLang="ko-KR" sz="16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</a:b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</a:rPr>
              <a:t>8.2 </a:t>
            </a:r>
            <a:r>
              <a:rPr lang="ko-KR" altLang="en-US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아키텍처 뷰 작성 </a:t>
            </a:r>
            <a:r>
              <a:rPr lang="en-US" altLang="ko-KR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: 3</a:t>
            </a:r>
            <a:r>
              <a:rPr lang="ko-KR" altLang="en-US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차 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178" y="976518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Mobile Client View </a:t>
            </a:r>
            <a:r>
              <a:rPr lang="ko-KR" altLang="en-US" dirty="0"/>
              <a:t>아키텍처</a:t>
            </a:r>
          </a:p>
        </p:txBody>
      </p:sp>
      <p:sp>
        <p:nvSpPr>
          <p:cNvPr id="34" name="모서리가 둥근 직사각형 45"/>
          <p:cNvSpPr/>
          <p:nvPr/>
        </p:nvSpPr>
        <p:spPr>
          <a:xfrm>
            <a:off x="5511047" y="1506334"/>
            <a:ext cx="259162" cy="264014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sp>
        <p:nvSpPr>
          <p:cNvPr id="35" name="모서리가 둥근 직사각형 45"/>
          <p:cNvSpPr/>
          <p:nvPr/>
        </p:nvSpPr>
        <p:spPr>
          <a:xfrm>
            <a:off x="5498716" y="1791455"/>
            <a:ext cx="271493" cy="2709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H="1">
            <a:off x="4692243" y="1503836"/>
            <a:ext cx="278090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 flipV="1">
            <a:off x="4316125" y="1728840"/>
            <a:ext cx="296905" cy="6065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4539447" y="1244977"/>
            <a:ext cx="434491" cy="3912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946739" y="111417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참조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936368" y="136018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포함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80434" y="1629243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데이터이동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767079" y="1494166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하위 기능</a:t>
            </a:r>
            <a:endParaRPr lang="ko-KR" altLang="en-US" sz="1050" dirty="0"/>
          </a:p>
        </p:txBody>
      </p:sp>
      <p:sp>
        <p:nvSpPr>
          <p:cNvPr id="43" name="TextBox 42"/>
          <p:cNvSpPr txBox="1"/>
          <p:nvPr/>
        </p:nvSpPr>
        <p:spPr>
          <a:xfrm>
            <a:off x="5845518" y="1807166"/>
            <a:ext cx="3161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UI</a:t>
            </a:r>
            <a:endParaRPr lang="ko-KR" altLang="en-US" sz="1050" dirty="0"/>
          </a:p>
        </p:txBody>
      </p:sp>
      <p:sp>
        <p:nvSpPr>
          <p:cNvPr id="47" name="모서리가 둥근 직사각형 45"/>
          <p:cNvSpPr/>
          <p:nvPr/>
        </p:nvSpPr>
        <p:spPr>
          <a:xfrm>
            <a:off x="5498716" y="1181489"/>
            <a:ext cx="271493" cy="2709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845518" y="119720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모듈</a:t>
            </a:r>
          </a:p>
        </p:txBody>
      </p:sp>
      <p:cxnSp>
        <p:nvCxnSpPr>
          <p:cNvPr id="52" name="직선 화살표 연결선 51"/>
          <p:cNvCxnSpPr/>
          <p:nvPr/>
        </p:nvCxnSpPr>
        <p:spPr>
          <a:xfrm flipH="1">
            <a:off x="4315635" y="2005130"/>
            <a:ext cx="277759" cy="3435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603134" y="1852946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무선 통신</a:t>
            </a:r>
          </a:p>
        </p:txBody>
      </p:sp>
      <p:cxnSp>
        <p:nvCxnSpPr>
          <p:cNvPr id="54" name="직선 화살표 연결선 53"/>
          <p:cNvCxnSpPr>
            <a:stCxn id="50" idx="0"/>
            <a:endCxn id="48" idx="1"/>
          </p:cNvCxnSpPr>
          <p:nvPr/>
        </p:nvCxnSpPr>
        <p:spPr>
          <a:xfrm flipV="1">
            <a:off x="542310" y="2792831"/>
            <a:ext cx="2168956" cy="357982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98" idx="0"/>
            <a:endCxn id="48" idx="1"/>
          </p:cNvCxnSpPr>
          <p:nvPr/>
        </p:nvCxnSpPr>
        <p:spPr>
          <a:xfrm flipV="1">
            <a:off x="1266005" y="2792831"/>
            <a:ext cx="1445261" cy="354982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07" idx="0"/>
            <a:endCxn id="48" idx="1"/>
          </p:cNvCxnSpPr>
          <p:nvPr/>
        </p:nvCxnSpPr>
        <p:spPr>
          <a:xfrm flipV="1">
            <a:off x="2226361" y="2792831"/>
            <a:ext cx="484905" cy="85254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101" idx="0"/>
          </p:cNvCxnSpPr>
          <p:nvPr/>
        </p:nvCxnSpPr>
        <p:spPr>
          <a:xfrm flipV="1">
            <a:off x="2787344" y="3010589"/>
            <a:ext cx="17700" cy="200532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102" idx="0"/>
          </p:cNvCxnSpPr>
          <p:nvPr/>
        </p:nvCxnSpPr>
        <p:spPr>
          <a:xfrm flipH="1" flipV="1">
            <a:off x="3344609" y="3010589"/>
            <a:ext cx="9003" cy="20851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103" idx="0"/>
            <a:endCxn id="48" idx="3"/>
          </p:cNvCxnSpPr>
          <p:nvPr/>
        </p:nvCxnSpPr>
        <p:spPr>
          <a:xfrm flipH="1" flipV="1">
            <a:off x="3597083" y="2792831"/>
            <a:ext cx="555204" cy="36700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104" idx="0"/>
            <a:endCxn id="48" idx="3"/>
          </p:cNvCxnSpPr>
          <p:nvPr/>
        </p:nvCxnSpPr>
        <p:spPr>
          <a:xfrm flipH="1" flipV="1">
            <a:off x="3597083" y="2792831"/>
            <a:ext cx="1280496" cy="364126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05" idx="0"/>
            <a:endCxn id="48" idx="3"/>
          </p:cNvCxnSpPr>
          <p:nvPr/>
        </p:nvCxnSpPr>
        <p:spPr>
          <a:xfrm flipH="1" flipV="1">
            <a:off x="3597083" y="2792831"/>
            <a:ext cx="1955708" cy="37190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06" idx="0"/>
            <a:endCxn id="48" idx="3"/>
          </p:cNvCxnSpPr>
          <p:nvPr/>
        </p:nvCxnSpPr>
        <p:spPr>
          <a:xfrm flipH="1" flipV="1">
            <a:off x="3597083" y="2792831"/>
            <a:ext cx="2663550" cy="35901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48" idx="0"/>
            <a:endCxn id="46" idx="2"/>
          </p:cNvCxnSpPr>
          <p:nvPr/>
        </p:nvCxnSpPr>
        <p:spPr>
          <a:xfrm flipV="1">
            <a:off x="3154175" y="2208091"/>
            <a:ext cx="7443" cy="36293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모서리가 둥근 직사각형 49"/>
          <p:cNvSpPr/>
          <p:nvPr/>
        </p:nvSpPr>
        <p:spPr>
          <a:xfrm>
            <a:off x="1910006" y="3645378"/>
            <a:ext cx="632710" cy="4109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제휴사 콘텐츠</a:t>
            </a:r>
            <a:endParaRPr lang="en-US" altLang="ko-KR" sz="900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  <a:cs typeface="+mn-cs"/>
              </a:rPr>
              <a:t>공유</a:t>
            </a:r>
          </a:p>
        </p:txBody>
      </p:sp>
      <p:sp>
        <p:nvSpPr>
          <p:cNvPr id="108" name="모서리가 둥근 직사각형 49"/>
          <p:cNvSpPr/>
          <p:nvPr/>
        </p:nvSpPr>
        <p:spPr>
          <a:xfrm>
            <a:off x="3500598" y="3648458"/>
            <a:ext cx="605115" cy="4109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1" noProof="0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관심 </a:t>
            </a:r>
            <a:endParaRPr lang="en-US" altLang="ko-KR" sz="900" b="1" noProof="0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1" noProof="0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제휴사 관리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cxnSp>
        <p:nvCxnSpPr>
          <p:cNvPr id="112" name="직선 화살표 연결선 111"/>
          <p:cNvCxnSpPr>
            <a:stCxn id="100" idx="0"/>
          </p:cNvCxnSpPr>
          <p:nvPr/>
        </p:nvCxnSpPr>
        <p:spPr>
          <a:xfrm flipV="1">
            <a:off x="1991297" y="2814921"/>
            <a:ext cx="708531" cy="34490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>
            <a:stCxn id="108" idx="0"/>
          </p:cNvCxnSpPr>
          <p:nvPr/>
        </p:nvCxnSpPr>
        <p:spPr>
          <a:xfrm flipH="1" flipV="1">
            <a:off x="3576909" y="3010589"/>
            <a:ext cx="226247" cy="637869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81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867055" y="1392097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867055" y="1392097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867055" y="1392097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260920" y="1972665"/>
            <a:ext cx="6336704" cy="2053467"/>
            <a:chOff x="116632" y="1634817"/>
            <a:chExt cx="6336704" cy="2453288"/>
          </a:xfrm>
        </p:grpSpPr>
        <p:grpSp>
          <p:nvGrpSpPr>
            <p:cNvPr id="56" name="그룹 55"/>
            <p:cNvGrpSpPr/>
            <p:nvPr/>
          </p:nvGrpSpPr>
          <p:grpSpPr>
            <a:xfrm>
              <a:off x="116632" y="1634817"/>
              <a:ext cx="6336704" cy="2453288"/>
              <a:chOff x="143808" y="1342599"/>
              <a:chExt cx="6597560" cy="2453288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>
                <a:off x="143808" y="1342599"/>
                <a:ext cx="6597560" cy="24532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>
                <a:off x="2647311" y="1454475"/>
                <a:ext cx="1080120" cy="42220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b="1" dirty="0">
                    <a:solidFill>
                      <a:prstClr val="black"/>
                    </a:solidFill>
                    <a:latin typeface="KT&amp;G 상상제목 B" panose="02000300000000000000" pitchFamily="2" charset="-127"/>
                    <a:ea typeface="KT&amp;G 상상제목 B" panose="02000300000000000000" pitchFamily="2" charset="-127"/>
                  </a:rPr>
                  <a:t>View</a:t>
                </a:r>
                <a:endPara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T&amp;G 상상제목 B" panose="02000300000000000000" pitchFamily="2" charset="-127"/>
                  <a:ea typeface="KT&amp;G 상상제목 B" panose="02000300000000000000" pitchFamily="2" charset="-127"/>
                  <a:cs typeface="+mn-cs"/>
                </a:endParaRPr>
              </a:p>
            </p:txBody>
          </p:sp>
          <p:sp>
            <p:nvSpPr>
              <p:cNvPr id="63" name="모서리가 둥근 직사각형 62"/>
              <p:cNvSpPr/>
              <p:nvPr/>
            </p:nvSpPr>
            <p:spPr>
              <a:xfrm>
                <a:off x="2737163" y="2208333"/>
                <a:ext cx="900415" cy="42220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KT&amp;G 상상제목 B" panose="02000300000000000000" pitchFamily="2" charset="-127"/>
                    <a:ea typeface="KT&amp;G 상상제목 B" panose="02000300000000000000" pitchFamily="2" charset="-127"/>
                  </a:rPr>
                  <a:t>상용사용자</a:t>
                </a:r>
                <a:endPara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KT&amp;G 상상제목 B" panose="02000300000000000000" pitchFamily="2" charset="-127"/>
                  <a:ea typeface="KT&amp;G 상상제목 B" panose="02000300000000000000" pitchFamily="2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000" b="1" dirty="0">
                    <a:solidFill>
                      <a:schemeClr val="tx1"/>
                    </a:solidFill>
                    <a:latin typeface="KT&amp;G 상상제목 B" panose="02000300000000000000" pitchFamily="2" charset="-127"/>
                    <a:ea typeface="KT&amp;G 상상제목 B" panose="02000300000000000000" pitchFamily="2" charset="-127"/>
                  </a:rPr>
                  <a:t>초기화면</a:t>
                </a:r>
                <a:endPara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KT&amp;G 상상제목 B" panose="02000300000000000000" pitchFamily="2" charset="-127"/>
                  <a:ea typeface="KT&amp;G 상상제목 B" panose="02000300000000000000" pitchFamily="2" charset="-127"/>
                </a:endParaRPr>
              </a:p>
            </p:txBody>
          </p:sp>
        </p:grpSp>
        <p:sp>
          <p:nvSpPr>
            <p:cNvPr id="57" name="모서리가 둥근 직사각형 56"/>
            <p:cNvSpPr/>
            <p:nvPr/>
          </p:nvSpPr>
          <p:spPr>
            <a:xfrm>
              <a:off x="1451410" y="3058862"/>
              <a:ext cx="1553833" cy="39109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900" b="1">
                  <a:solidFill>
                    <a:prstClr val="black"/>
                  </a:solidFill>
                  <a:latin typeface="KT&amp;G 상상제목 B" panose="02000300000000000000" pitchFamily="2" charset="-127"/>
                  <a:ea typeface="KT&amp;G 상상제목 B" panose="02000300000000000000" pitchFamily="2" charset="-127"/>
                </a:rPr>
                <a:t>제휴사 등록 관리 페이지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  <a:cs typeface="+mn-cs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692696" y="443762"/>
            <a:ext cx="4409005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</a:rPr>
              <a:t>8.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</a:rPr>
              <a:t>아키텍처 실체화</a:t>
            </a:r>
            <a:br>
              <a:rPr lang="en-US" altLang="ko-KR" sz="16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</a:br>
            <a:r>
              <a:rPr lang="en-US" altLang="ko-KR" sz="7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 </a:t>
            </a:r>
            <a:br>
              <a:rPr lang="en-US" altLang="ko-KR" sz="16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</a:b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</a:rPr>
              <a:t>8.2 </a:t>
            </a:r>
            <a:r>
              <a:rPr lang="ko-KR" altLang="en-US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아키텍처 뷰 작성 </a:t>
            </a:r>
            <a:r>
              <a:rPr lang="en-US" altLang="ko-KR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: 3</a:t>
            </a:r>
            <a:r>
              <a:rPr lang="ko-KR" altLang="en-US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차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7783" y="1707654"/>
            <a:ext cx="11498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Mobile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  <a:cs typeface="+mn-cs"/>
              </a:rPr>
              <a:t> Client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6178" y="976518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Mobile Client View </a:t>
            </a:r>
            <a:r>
              <a:rPr lang="ko-KR" altLang="en-US" dirty="0"/>
              <a:t>아키텍처</a:t>
            </a:r>
          </a:p>
        </p:txBody>
      </p:sp>
      <p:sp>
        <p:nvSpPr>
          <p:cNvPr id="33" name="모서리가 둥근 직사각형 45"/>
          <p:cNvSpPr/>
          <p:nvPr/>
        </p:nvSpPr>
        <p:spPr>
          <a:xfrm>
            <a:off x="5488508" y="1149317"/>
            <a:ext cx="259162" cy="264014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sp>
        <p:nvSpPr>
          <p:cNvPr id="34" name="모서리가 둥근 직사각형 45"/>
          <p:cNvSpPr/>
          <p:nvPr/>
        </p:nvSpPr>
        <p:spPr>
          <a:xfrm>
            <a:off x="5476177" y="1434438"/>
            <a:ext cx="271493" cy="2709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4669704" y="1146819"/>
            <a:ext cx="278090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 flipV="1">
            <a:off x="4293586" y="1371823"/>
            <a:ext cx="296905" cy="6065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4516908" y="887960"/>
            <a:ext cx="434491" cy="3912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924200" y="75715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참조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13829" y="100316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포함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57895" y="1272226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데이터이동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44540" y="1137149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하위 기능</a:t>
            </a:r>
            <a:endParaRPr lang="ko-KR" altLang="en-US" sz="1050" dirty="0"/>
          </a:p>
        </p:txBody>
      </p:sp>
      <p:sp>
        <p:nvSpPr>
          <p:cNvPr id="42" name="TextBox 41"/>
          <p:cNvSpPr txBox="1"/>
          <p:nvPr/>
        </p:nvSpPr>
        <p:spPr>
          <a:xfrm>
            <a:off x="5822979" y="1450149"/>
            <a:ext cx="3161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UI</a:t>
            </a:r>
            <a:endParaRPr lang="ko-KR" altLang="en-US" sz="1050" dirty="0"/>
          </a:p>
        </p:txBody>
      </p:sp>
      <p:sp>
        <p:nvSpPr>
          <p:cNvPr id="43" name="모서리가 둥근 직사각형 45"/>
          <p:cNvSpPr/>
          <p:nvPr/>
        </p:nvSpPr>
        <p:spPr>
          <a:xfrm>
            <a:off x="5476177" y="824472"/>
            <a:ext cx="271493" cy="2709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22979" y="84018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모듈</a:t>
            </a:r>
          </a:p>
        </p:txBody>
      </p:sp>
      <p:cxnSp>
        <p:nvCxnSpPr>
          <p:cNvPr id="45" name="직선 화살표 연결선 44"/>
          <p:cNvCxnSpPr/>
          <p:nvPr/>
        </p:nvCxnSpPr>
        <p:spPr>
          <a:xfrm flipH="1">
            <a:off x="4293096" y="1648113"/>
            <a:ext cx="277759" cy="3435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580595" y="1495929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무선 통신</a:t>
            </a:r>
          </a:p>
        </p:txBody>
      </p:sp>
      <p:sp>
        <p:nvSpPr>
          <p:cNvPr id="47" name="모서리가 둥근 직사각형 56"/>
          <p:cNvSpPr/>
          <p:nvPr/>
        </p:nvSpPr>
        <p:spPr>
          <a:xfrm>
            <a:off x="3271512" y="3164628"/>
            <a:ext cx="1553833" cy="32735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1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제휴사 페이지 관리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1991297" y="2931790"/>
            <a:ext cx="760441" cy="228039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 flipV="1">
            <a:off x="3616552" y="2859782"/>
            <a:ext cx="532528" cy="30004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63" idx="0"/>
          </p:cNvCxnSpPr>
          <p:nvPr/>
        </p:nvCxnSpPr>
        <p:spPr>
          <a:xfrm flipH="1" flipV="1">
            <a:off x="3169974" y="2424501"/>
            <a:ext cx="14171" cy="272806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52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모서리가 둥근 직사각형 156"/>
          <p:cNvSpPr/>
          <p:nvPr/>
        </p:nvSpPr>
        <p:spPr>
          <a:xfrm>
            <a:off x="356745" y="1478689"/>
            <a:ext cx="5880566" cy="2856787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ko-KR" altLang="en-US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260648" y="1227445"/>
            <a:ext cx="1703877" cy="190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en-US" altLang="ko-KR" sz="12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Main Sever</a:t>
            </a:r>
            <a:endParaRPr lang="ko-KR" altLang="en-US" sz="1200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4226193" y="1037937"/>
            <a:ext cx="1574633" cy="36907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r>
              <a:rPr lang="en-US" altLang="ko-KR" sz="1333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Mobile Client</a:t>
            </a:r>
            <a:endParaRPr lang="ko-KR" altLang="en-US" sz="1333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60" name="모서리가 둥근 직사각형 159"/>
          <p:cNvSpPr/>
          <p:nvPr/>
        </p:nvSpPr>
        <p:spPr>
          <a:xfrm>
            <a:off x="603139" y="3012637"/>
            <a:ext cx="1312654" cy="36907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r>
              <a:rPr lang="ko-KR" altLang="en-US" sz="1333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관리자 </a:t>
            </a:r>
            <a:r>
              <a:rPr lang="en-US" altLang="ko-KR" sz="1333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View</a:t>
            </a:r>
            <a:endParaRPr lang="ko-KR" altLang="en-US" sz="1333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47" name="모서리가 둥근 직사각형 47"/>
          <p:cNvSpPr/>
          <p:nvPr/>
        </p:nvSpPr>
        <p:spPr>
          <a:xfrm>
            <a:off x="3861049" y="1968365"/>
            <a:ext cx="1769256" cy="3416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r>
              <a:rPr lang="en-US" altLang="ko-KR" sz="1333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Main Controller</a:t>
            </a:r>
            <a:endParaRPr lang="ko-KR" altLang="en-US" sz="1333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cxnSp>
        <p:nvCxnSpPr>
          <p:cNvPr id="153" name="직선 화살표 연결선 152"/>
          <p:cNvCxnSpPr/>
          <p:nvPr/>
        </p:nvCxnSpPr>
        <p:spPr>
          <a:xfrm flipV="1">
            <a:off x="2489696" y="2434776"/>
            <a:ext cx="7216" cy="1187566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직선 화살표 연결선 153"/>
          <p:cNvCxnSpPr/>
          <p:nvPr/>
        </p:nvCxnSpPr>
        <p:spPr>
          <a:xfrm>
            <a:off x="2372765" y="2504631"/>
            <a:ext cx="2761" cy="1147239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모서리가 둥근 직사각형 47"/>
          <p:cNvSpPr/>
          <p:nvPr/>
        </p:nvSpPr>
        <p:spPr>
          <a:xfrm>
            <a:off x="1628800" y="1706679"/>
            <a:ext cx="1004244" cy="69728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r>
              <a:rPr lang="en-US" altLang="ko-KR" sz="1333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Model</a:t>
            </a:r>
            <a:endParaRPr lang="ko-KR" altLang="en-US" sz="1333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62" name="모서리가 둥근 직사각형 47"/>
          <p:cNvSpPr/>
          <p:nvPr/>
        </p:nvSpPr>
        <p:spPr>
          <a:xfrm>
            <a:off x="2375526" y="3651870"/>
            <a:ext cx="1232268" cy="50671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r>
              <a:rPr lang="en-US" altLang="ko-KR" sz="1333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Local Storage</a:t>
            </a:r>
            <a:endParaRPr lang="ko-KR" altLang="en-US" sz="1333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03139" y="-5003"/>
            <a:ext cx="4409005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</a:rPr>
              <a:t>8.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</a:rPr>
              <a:t>아키텍처 실체화</a:t>
            </a:r>
            <a:br>
              <a:rPr lang="en-US" altLang="ko-KR" sz="16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</a:br>
            <a:r>
              <a:rPr lang="en-US" altLang="ko-KR" sz="7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 </a:t>
            </a:r>
            <a:br>
              <a:rPr lang="en-US" altLang="ko-KR" sz="16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</a:b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</a:rPr>
              <a:t>8.2 </a:t>
            </a:r>
            <a:r>
              <a:rPr lang="ko-KR" altLang="en-US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아키텍처 뷰 작성 </a:t>
            </a:r>
            <a:r>
              <a:rPr lang="en-US" altLang="ko-KR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: 3</a:t>
            </a:r>
            <a:r>
              <a:rPr lang="ko-KR" altLang="en-US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차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593242" y="512299"/>
            <a:ext cx="423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Main Server </a:t>
            </a:r>
            <a:r>
              <a:rPr lang="ko-KR" altLang="en-US" sz="2400" dirty="0"/>
              <a:t>아키텍처 흐름도</a:t>
            </a:r>
          </a:p>
        </p:txBody>
      </p:sp>
      <p:cxnSp>
        <p:nvCxnSpPr>
          <p:cNvPr id="163" name="직선 화살표 연결선 162"/>
          <p:cNvCxnSpPr/>
          <p:nvPr/>
        </p:nvCxnSpPr>
        <p:spPr>
          <a:xfrm flipV="1">
            <a:off x="4738213" y="1394546"/>
            <a:ext cx="0" cy="573819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triangl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모서리가 둥근 직사각형 45"/>
          <p:cNvSpPr/>
          <p:nvPr/>
        </p:nvSpPr>
        <p:spPr>
          <a:xfrm>
            <a:off x="5883188" y="4296952"/>
            <a:ext cx="254086" cy="24037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sp>
        <p:nvSpPr>
          <p:cNvPr id="166" name="모서리가 둥근 직사각형 45"/>
          <p:cNvSpPr/>
          <p:nvPr/>
        </p:nvSpPr>
        <p:spPr>
          <a:xfrm>
            <a:off x="5871098" y="4556545"/>
            <a:ext cx="266176" cy="24667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cxnSp>
        <p:nvCxnSpPr>
          <p:cNvPr id="167" name="직선 화살표 연결선 166"/>
          <p:cNvCxnSpPr/>
          <p:nvPr/>
        </p:nvCxnSpPr>
        <p:spPr>
          <a:xfrm flipH="1">
            <a:off x="5080421" y="4294678"/>
            <a:ext cx="272643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/>
          <p:nvPr/>
        </p:nvCxnSpPr>
        <p:spPr>
          <a:xfrm flipH="1" flipV="1">
            <a:off x="4711669" y="4499536"/>
            <a:ext cx="291090" cy="5522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/>
          <p:nvPr/>
        </p:nvCxnSpPr>
        <p:spPr>
          <a:xfrm flipH="1">
            <a:off x="4930617" y="4058995"/>
            <a:ext cx="425981" cy="3562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5329932" y="3939902"/>
            <a:ext cx="457651" cy="2381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참조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5319764" y="4163884"/>
            <a:ext cx="445079" cy="231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포함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4970802" y="4408856"/>
            <a:ext cx="841124" cy="231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데이터이동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6134205" y="4285873"/>
            <a:ext cx="756257" cy="231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하위 기능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6211108" y="4570849"/>
            <a:ext cx="309921" cy="231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UI</a:t>
            </a:r>
            <a:endParaRPr lang="ko-KR" altLang="en-US" sz="1050" dirty="0"/>
          </a:p>
        </p:txBody>
      </p:sp>
      <p:sp>
        <p:nvSpPr>
          <p:cNvPr id="175" name="모서리가 둥근 직사각형 45"/>
          <p:cNvSpPr/>
          <p:nvPr/>
        </p:nvSpPr>
        <p:spPr>
          <a:xfrm>
            <a:off x="5871098" y="4001192"/>
            <a:ext cx="266176" cy="24667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6211108" y="4015496"/>
            <a:ext cx="445079" cy="231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모듈</a:t>
            </a:r>
          </a:p>
        </p:txBody>
      </p:sp>
      <p:cxnSp>
        <p:nvCxnSpPr>
          <p:cNvPr id="177" name="직선 화살표 연결선 176"/>
          <p:cNvCxnSpPr/>
          <p:nvPr/>
        </p:nvCxnSpPr>
        <p:spPr>
          <a:xfrm flipH="1">
            <a:off x="4711189" y="4751089"/>
            <a:ext cx="272319" cy="3127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4993057" y="4612530"/>
            <a:ext cx="756257" cy="231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무선 통신</a:t>
            </a:r>
          </a:p>
        </p:txBody>
      </p:sp>
      <p:sp>
        <p:nvSpPr>
          <p:cNvPr id="53" name="모서리가 둥근 직사각형 56"/>
          <p:cNvSpPr/>
          <p:nvPr/>
        </p:nvSpPr>
        <p:spPr>
          <a:xfrm>
            <a:off x="543474" y="3797177"/>
            <a:ext cx="1553833" cy="32735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  <a:cs typeface="+mn-cs"/>
              </a:rPr>
              <a:t>데이터 관리 페이지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cxnSp>
        <p:nvCxnSpPr>
          <p:cNvPr id="54" name="직선 화살표 연결선 53"/>
          <p:cNvCxnSpPr>
            <a:endCxn id="160" idx="2"/>
          </p:cNvCxnSpPr>
          <p:nvPr/>
        </p:nvCxnSpPr>
        <p:spPr>
          <a:xfrm flipV="1">
            <a:off x="1259466" y="3381713"/>
            <a:ext cx="0" cy="394512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H="1">
            <a:off x="4739437" y="4975285"/>
            <a:ext cx="277759" cy="3435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026936" y="4823101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유선 통신</a:t>
            </a:r>
          </a:p>
        </p:txBody>
      </p:sp>
      <p:cxnSp>
        <p:nvCxnSpPr>
          <p:cNvPr id="64" name="직선 화살표 연결선 63"/>
          <p:cNvCxnSpPr>
            <a:endCxn id="158" idx="3"/>
          </p:cNvCxnSpPr>
          <p:nvPr/>
        </p:nvCxnSpPr>
        <p:spPr>
          <a:xfrm flipH="1" flipV="1">
            <a:off x="1964525" y="1322898"/>
            <a:ext cx="15308" cy="359286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headEnd type="triangl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모서리가 둥근 직사각형 158"/>
          <p:cNvSpPr/>
          <p:nvPr/>
        </p:nvSpPr>
        <p:spPr>
          <a:xfrm>
            <a:off x="1675314" y="1031788"/>
            <a:ext cx="1321638" cy="26661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r>
              <a:rPr lang="en-US" altLang="ko-KR" sz="1333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DB Controller</a:t>
            </a:r>
            <a:endParaRPr lang="ko-KR" altLang="en-US" sz="1333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cxnSp>
        <p:nvCxnSpPr>
          <p:cNvPr id="73" name="직선 화살표 연결선 72"/>
          <p:cNvCxnSpPr/>
          <p:nvPr/>
        </p:nvCxnSpPr>
        <p:spPr>
          <a:xfrm flipV="1">
            <a:off x="4427270" y="2355727"/>
            <a:ext cx="9842" cy="2061413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headEnd type="triangl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158"/>
          <p:cNvSpPr/>
          <p:nvPr/>
        </p:nvSpPr>
        <p:spPr>
          <a:xfrm>
            <a:off x="2204865" y="4489822"/>
            <a:ext cx="2376758" cy="36907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r>
              <a:rPr lang="en-US" altLang="ko-KR" sz="1333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Web Browser</a:t>
            </a:r>
            <a:endParaRPr lang="ko-KR" altLang="en-US" sz="1333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77" name="모서리가 둥근 직사각형 45"/>
          <p:cNvSpPr/>
          <p:nvPr/>
        </p:nvSpPr>
        <p:spPr>
          <a:xfrm>
            <a:off x="400795" y="1797307"/>
            <a:ext cx="1041561" cy="234809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  <a:cs typeface="+mn-cs"/>
              </a:rPr>
              <a:t>비즈니스 로직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1457256" y="1923075"/>
            <a:ext cx="171544" cy="139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모서리가 둥근 직사각형 45"/>
          <p:cNvSpPr/>
          <p:nvPr/>
        </p:nvSpPr>
        <p:spPr>
          <a:xfrm>
            <a:off x="411137" y="2094997"/>
            <a:ext cx="1041561" cy="234809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noProof="0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DB Server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백업 전송 기능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cxnSp>
        <p:nvCxnSpPr>
          <p:cNvPr id="93" name="직선 화살표 연결선 92"/>
          <p:cNvCxnSpPr/>
          <p:nvPr/>
        </p:nvCxnSpPr>
        <p:spPr>
          <a:xfrm>
            <a:off x="2204865" y="2434776"/>
            <a:ext cx="0" cy="2055046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 flipV="1">
            <a:off x="1737509" y="2417589"/>
            <a:ext cx="22379" cy="595048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/>
          <p:nvPr/>
        </p:nvCxnSpPr>
        <p:spPr>
          <a:xfrm flipH="1">
            <a:off x="2204865" y="2139703"/>
            <a:ext cx="1656186" cy="72007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25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등변 삼각형 37"/>
          <p:cNvSpPr/>
          <p:nvPr/>
        </p:nvSpPr>
        <p:spPr>
          <a:xfrm rot="5400000">
            <a:off x="522155" y="809281"/>
            <a:ext cx="217478" cy="53486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20688" y="689487"/>
            <a:ext cx="194421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rPr>
              <a:t>Business Plan – 2. Business Model</a:t>
            </a:r>
            <a:endParaRPr lang="ko-KR" altLang="en-US" sz="67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28700" y="1329613"/>
            <a:ext cx="5400600" cy="48474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588" indent="-128588">
              <a:buFont typeface="Arial" pitchFamily="34" charset="0"/>
              <a:buChar char="•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상업적 유저들에게 수수료를 얻을 수 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28588" indent="-128588">
              <a:buFont typeface="Arial" pitchFamily="34" charset="0"/>
              <a:buChar char="•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만약 그들이 더 많은 광고 노출을 원한다면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그들은 더 많은 비용을 지불해야 한다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28588" indent="-128588">
              <a:buFont typeface="Arial" pitchFamily="34" charset="0"/>
              <a:buChar char="•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다른 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SNS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광고들과 비교하여 적정한 수수료를 설정한다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592796" y="1964045"/>
            <a:ext cx="3294366" cy="1523368"/>
            <a:chOff x="414734" y="2310140"/>
            <a:chExt cx="4392488" cy="2031157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26607" y="2362129"/>
              <a:ext cx="930089" cy="747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오른쪽 화살표 32"/>
            <p:cNvSpPr/>
            <p:nvPr/>
          </p:nvSpPr>
          <p:spPr>
            <a:xfrm>
              <a:off x="2339752" y="2571750"/>
              <a:ext cx="864096" cy="144016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39751" y="2310140"/>
              <a:ext cx="90179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25" b="1" dirty="0">
                  <a:latin typeface="맑은 고딕" pitchFamily="50" charset="-127"/>
                  <a:ea typeface="맑은 고딕" pitchFamily="50" charset="-127"/>
                </a:rPr>
                <a:t>1. </a:t>
              </a:r>
              <a:r>
                <a:rPr lang="ko-KR" altLang="en-US" sz="825" b="1" dirty="0">
                  <a:latin typeface="맑은 고딕" pitchFamily="50" charset="-127"/>
                  <a:ea typeface="맑은 고딕" pitchFamily="50" charset="-127"/>
                </a:rPr>
                <a:t>등록</a:t>
              </a:r>
            </a:p>
          </p:txBody>
        </p:sp>
        <p:sp>
          <p:nvSpPr>
            <p:cNvPr id="36" name="오른쪽 화살표 35"/>
            <p:cNvSpPr/>
            <p:nvPr/>
          </p:nvSpPr>
          <p:spPr>
            <a:xfrm rot="10800000">
              <a:off x="2339752" y="2787774"/>
              <a:ext cx="864096" cy="144016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09991" y="2931791"/>
              <a:ext cx="93610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25" b="1" dirty="0">
                  <a:latin typeface="맑은 고딕" pitchFamily="50" charset="-127"/>
                  <a:ea typeface="맑은 고딕" pitchFamily="50" charset="-127"/>
                </a:rPr>
                <a:t>2. </a:t>
              </a:r>
              <a:r>
                <a:rPr lang="ko-KR" altLang="en-US" sz="825" b="1" dirty="0">
                  <a:latin typeface="맑은 고딕" pitchFamily="50" charset="-127"/>
                  <a:ea typeface="맑은 고딕" pitchFamily="50" charset="-127"/>
                </a:rPr>
                <a:t>승인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4734" y="3332348"/>
              <a:ext cx="142906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25" b="1" dirty="0">
                  <a:latin typeface="맑은 고딕" pitchFamily="50" charset="-127"/>
                  <a:ea typeface="맑은 고딕" pitchFamily="50" charset="-127"/>
                </a:rPr>
                <a:t>자세한 정보 제공</a:t>
              </a:r>
            </a:p>
          </p:txBody>
        </p:sp>
        <p:sp>
          <p:nvSpPr>
            <p:cNvPr id="41" name="오른쪽 화살표 40"/>
            <p:cNvSpPr/>
            <p:nvPr/>
          </p:nvSpPr>
          <p:spPr>
            <a:xfrm rot="2979592">
              <a:off x="1515713" y="3327361"/>
              <a:ext cx="648072" cy="216024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286594" y="3643797"/>
              <a:ext cx="1127264" cy="369332"/>
            </a:xfrm>
            <a:prstGeom prst="rect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맑은 고딕" pitchFamily="50" charset="-127"/>
                  <a:ea typeface="맑은 고딕" pitchFamily="50" charset="-127"/>
                </a:rPr>
                <a:t>Contract</a:t>
              </a:r>
              <a:endParaRPr lang="ko-KR" altLang="en-US" sz="12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773898" y="3351788"/>
              <a:ext cx="103332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25" b="1" dirty="0">
                  <a:latin typeface="맑은 고딕" pitchFamily="50" charset="-127"/>
                  <a:ea typeface="맑은 고딕" pitchFamily="50" charset="-127"/>
                </a:rPr>
                <a:t>수수료 등록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338298" y="4056517"/>
              <a:ext cx="2904704" cy="284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88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itchFamily="50" charset="-127"/>
                  <a:ea typeface="맑은 고딕" pitchFamily="50" charset="-127"/>
                </a:rPr>
                <a:t>상업적 유저 등록 프로세스</a:t>
              </a:r>
              <a:endParaRPr lang="ko-KR" altLang="en-US" sz="788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" name="오른쪽 화살표 44"/>
            <p:cNvSpPr/>
            <p:nvPr/>
          </p:nvSpPr>
          <p:spPr>
            <a:xfrm rot="7908898">
              <a:off x="3386359" y="3327091"/>
              <a:ext cx="648072" cy="21600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952410" y="1899162"/>
            <a:ext cx="11961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atin typeface="맑은 고딕" pitchFamily="50" charset="-127"/>
                <a:ea typeface="맑은 고딕" pitchFamily="50" charset="-127"/>
              </a:rPr>
              <a:t>상업적 유저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728700" y="3483868"/>
            <a:ext cx="5400638" cy="854677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광고 계정 등록 프로세스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/>
            <a:endParaRPr lang="en-US" altLang="ko-KR" sz="375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AutoNum type="arabicParenR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광고 계정 사용자가 어플리케이션에 그들의 광고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프로모션을 등록합니다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AutoNum type="arabicParenR"/>
            </a:pP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Schetch612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로부터 승인을 받습니다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9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AutoNum type="arabicParenR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상업적 유저는 그들의 정보를 제공합니다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로고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주소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등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171450" indent="-171450">
              <a:buAutoNum type="arabicParenR"/>
            </a:pP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논의 후 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수수료가 결정되고 계약을 합니다</a:t>
            </a:r>
            <a:r>
              <a:rPr lang="en-US" altLang="ko-KR" sz="9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411" y="2039176"/>
            <a:ext cx="523586" cy="48480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620688" y="1005576"/>
            <a:ext cx="107975" cy="192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4495" y="1035500"/>
            <a:ext cx="24240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05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광고 계정의 수수료</a:t>
            </a:r>
            <a:endParaRPr lang="ko-KR" altLang="en-US" sz="105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89633" y="392907"/>
            <a:ext cx="1330814" cy="32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1.3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비즈니스 모델</a:t>
            </a:r>
          </a:p>
        </p:txBody>
      </p:sp>
    </p:spTree>
    <p:extLst>
      <p:ext uri="{BB962C8B-B14F-4D97-AF65-F5344CB8AC3E}">
        <p14:creationId xmlns:p14="http://schemas.microsoft.com/office/powerpoint/2010/main" val="1745605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603139" y="-5003"/>
            <a:ext cx="4409005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</a:rPr>
              <a:t>8.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</a:rPr>
              <a:t>아키텍처 실체화</a:t>
            </a:r>
            <a:br>
              <a:rPr lang="en-US" altLang="ko-KR" sz="16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</a:br>
            <a:r>
              <a:rPr lang="en-US" altLang="ko-KR" sz="7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 </a:t>
            </a:r>
            <a:br>
              <a:rPr lang="en-US" altLang="ko-KR" sz="16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</a:b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</a:rPr>
              <a:t>8.2 </a:t>
            </a:r>
            <a:r>
              <a:rPr lang="ko-KR" altLang="en-US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아키텍처 뷰 작성 </a:t>
            </a:r>
            <a:r>
              <a:rPr lang="en-US" altLang="ko-KR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: 3</a:t>
            </a:r>
            <a:r>
              <a:rPr lang="ko-KR" altLang="en-US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차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99787" y="829065"/>
            <a:ext cx="17299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Main Server 3</a:t>
            </a:r>
            <a:r>
              <a:rPr lang="ko-KR" altLang="en-US" sz="800" dirty="0"/>
              <a:t>차 아키텍처 흐름도</a:t>
            </a:r>
          </a:p>
        </p:txBody>
      </p:sp>
      <p:sp>
        <p:nvSpPr>
          <p:cNvPr id="140" name="모서리가 둥근 직사각형 139"/>
          <p:cNvSpPr/>
          <p:nvPr/>
        </p:nvSpPr>
        <p:spPr>
          <a:xfrm>
            <a:off x="116632" y="827707"/>
            <a:ext cx="6480720" cy="2906506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ko-KR" altLang="en-US" sz="8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</a:endParaRPr>
          </a:p>
        </p:txBody>
      </p:sp>
      <p:sp>
        <p:nvSpPr>
          <p:cNvPr id="141" name="모서리가 둥근 직사각형 47"/>
          <p:cNvSpPr/>
          <p:nvPr/>
        </p:nvSpPr>
        <p:spPr>
          <a:xfrm>
            <a:off x="210840" y="982351"/>
            <a:ext cx="6314685" cy="263130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ko-KR" altLang="en-US" sz="800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42" name="모서리가 둥근 직사각형 45"/>
          <p:cNvSpPr/>
          <p:nvPr/>
        </p:nvSpPr>
        <p:spPr>
          <a:xfrm>
            <a:off x="278706" y="1197897"/>
            <a:ext cx="1187247" cy="26695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r>
              <a:rPr lang="ko-KR" altLang="en-US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스케줄 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47941" y="780552"/>
            <a:ext cx="97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Model</a:t>
            </a:r>
            <a:endParaRPr lang="ko-KR" altLang="en-US" sz="1000" dirty="0"/>
          </a:p>
        </p:txBody>
      </p:sp>
      <p:sp>
        <p:nvSpPr>
          <p:cNvPr id="96" name="모서리가 둥근 직사각형 45"/>
          <p:cNvSpPr/>
          <p:nvPr/>
        </p:nvSpPr>
        <p:spPr>
          <a:xfrm>
            <a:off x="2190939" y="2437020"/>
            <a:ext cx="1188581" cy="51263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r>
              <a:rPr lang="en-US" altLang="ko-KR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SNS </a:t>
            </a:r>
            <a:endParaRPr lang="ko-KR" altLang="en-US" sz="800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97" name="모서리가 둥근 직사각형 45"/>
          <p:cNvSpPr/>
          <p:nvPr/>
        </p:nvSpPr>
        <p:spPr>
          <a:xfrm>
            <a:off x="364546" y="2506471"/>
            <a:ext cx="926885" cy="47501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r>
              <a:rPr lang="ko-KR" altLang="en-US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회원 기능 </a:t>
            </a:r>
          </a:p>
        </p:txBody>
      </p:sp>
      <p:sp>
        <p:nvSpPr>
          <p:cNvPr id="98" name="모서리가 둥근 직사각형 45"/>
          <p:cNvSpPr/>
          <p:nvPr/>
        </p:nvSpPr>
        <p:spPr>
          <a:xfrm>
            <a:off x="1675920" y="1817157"/>
            <a:ext cx="720868" cy="377604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r>
              <a:rPr lang="ko-KR" altLang="en-US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약속 기능</a:t>
            </a:r>
            <a:endParaRPr lang="en-US" altLang="ko-KR" sz="800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99" name="모서리가 둥근 직사각형 45"/>
          <p:cNvSpPr/>
          <p:nvPr/>
        </p:nvSpPr>
        <p:spPr>
          <a:xfrm>
            <a:off x="353131" y="2006556"/>
            <a:ext cx="1127355" cy="377604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r>
              <a:rPr lang="en-US" altLang="ko-KR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Schedule </a:t>
            </a:r>
            <a:r>
              <a:rPr lang="ko-KR" altLang="en-US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등록</a:t>
            </a:r>
            <a:r>
              <a:rPr lang="en-US" altLang="ko-KR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/</a:t>
            </a:r>
          </a:p>
          <a:p>
            <a:pPr algn="ctr" defTabSz="1219170">
              <a:defRPr/>
            </a:pPr>
            <a:r>
              <a:rPr lang="ko-KR" altLang="en-US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수정</a:t>
            </a:r>
            <a:r>
              <a:rPr lang="en-US" altLang="ko-KR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/</a:t>
            </a:r>
            <a:r>
              <a:rPr lang="ko-KR" altLang="en-US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삭제</a:t>
            </a:r>
            <a:r>
              <a:rPr lang="en-US" altLang="ko-KR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/</a:t>
            </a:r>
            <a:r>
              <a:rPr lang="ko-KR" altLang="en-US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보기</a:t>
            </a:r>
            <a:endParaRPr lang="en-US" altLang="ko-KR" sz="800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00" name="모서리가 둥근 직사각형 45"/>
          <p:cNvSpPr/>
          <p:nvPr/>
        </p:nvSpPr>
        <p:spPr>
          <a:xfrm>
            <a:off x="1384535" y="2895554"/>
            <a:ext cx="757238" cy="217677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>
              <a:defRPr/>
            </a:pPr>
            <a:r>
              <a:rPr lang="ko-KR" altLang="en-US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스케줄 공유</a:t>
            </a:r>
            <a:endParaRPr lang="en-US" altLang="ko-KR" sz="800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01" name="모서리가 둥근 직사각형 45"/>
          <p:cNvSpPr/>
          <p:nvPr/>
        </p:nvSpPr>
        <p:spPr>
          <a:xfrm>
            <a:off x="1537982" y="3146963"/>
            <a:ext cx="833610" cy="270838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>
              <a:defRPr/>
            </a:pPr>
            <a:r>
              <a:rPr lang="ko-KR" altLang="en-US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콘텐츠 공유</a:t>
            </a:r>
            <a:endParaRPr lang="en-US" altLang="ko-KR" sz="800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02" name="모서리가 둥근 직사각형 45"/>
          <p:cNvSpPr/>
          <p:nvPr/>
        </p:nvSpPr>
        <p:spPr>
          <a:xfrm>
            <a:off x="2396788" y="3097530"/>
            <a:ext cx="710293" cy="36668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>
              <a:defRPr/>
            </a:pPr>
            <a:r>
              <a:rPr lang="ko-KR" altLang="en-US" sz="800" b="1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친구 리스트 관리</a:t>
            </a:r>
            <a:endParaRPr lang="en-US" altLang="ko-KR" sz="800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03" name="모서리가 둥근 직사각형 45"/>
          <p:cNvSpPr/>
          <p:nvPr/>
        </p:nvSpPr>
        <p:spPr>
          <a:xfrm>
            <a:off x="2439192" y="1801800"/>
            <a:ext cx="712020" cy="377604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>
              <a:defRPr/>
            </a:pPr>
            <a:r>
              <a:rPr lang="ko-KR" altLang="en-US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상품 선물</a:t>
            </a:r>
            <a:endParaRPr lang="en-US" altLang="ko-KR" sz="800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04" name="모서리가 둥근 직사각형 45"/>
          <p:cNvSpPr/>
          <p:nvPr/>
        </p:nvSpPr>
        <p:spPr>
          <a:xfrm>
            <a:off x="3222065" y="1815264"/>
            <a:ext cx="721560" cy="377604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>
              <a:defRPr/>
            </a:pPr>
            <a:r>
              <a:rPr lang="ko-KR" altLang="en-US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그룹 관리</a:t>
            </a:r>
            <a:endParaRPr lang="en-US" altLang="ko-KR" sz="800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05" name="모서리가 둥근 직사각형 45"/>
          <p:cNvSpPr/>
          <p:nvPr/>
        </p:nvSpPr>
        <p:spPr>
          <a:xfrm>
            <a:off x="392767" y="3106889"/>
            <a:ext cx="910327" cy="377604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>
              <a:defRPr/>
            </a:pPr>
            <a:r>
              <a:rPr lang="ko-KR" altLang="en-US" sz="800" b="1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회원 정보 관리</a:t>
            </a:r>
            <a:endParaRPr lang="en-US" altLang="ko-KR" sz="800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08" name="모서리가 둥근 직사각형 45"/>
          <p:cNvSpPr/>
          <p:nvPr/>
        </p:nvSpPr>
        <p:spPr>
          <a:xfrm>
            <a:off x="5250895" y="1285283"/>
            <a:ext cx="1274630" cy="377604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>
              <a:defRPr/>
            </a:pPr>
            <a:r>
              <a:rPr lang="ko-KR" altLang="en-US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제휴사 계정 등록 관리</a:t>
            </a:r>
            <a:endParaRPr lang="en-US" altLang="ko-KR" sz="800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09" name="모서리가 둥근 직사각형 45"/>
          <p:cNvSpPr/>
          <p:nvPr/>
        </p:nvSpPr>
        <p:spPr>
          <a:xfrm>
            <a:off x="5177427" y="1753189"/>
            <a:ext cx="1348099" cy="377604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>
              <a:defRPr/>
            </a:pPr>
            <a:r>
              <a:rPr lang="ko-KR" altLang="en-US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제휴사 페이지 관리 기능</a:t>
            </a:r>
            <a:endParaRPr lang="en-US" altLang="ko-KR" sz="800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cxnSp>
        <p:nvCxnSpPr>
          <p:cNvPr id="111" name="직선 화살표 연결선 110"/>
          <p:cNvCxnSpPr/>
          <p:nvPr/>
        </p:nvCxnSpPr>
        <p:spPr>
          <a:xfrm flipH="1" flipV="1">
            <a:off x="501443" y="1506795"/>
            <a:ext cx="6244" cy="46972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09" idx="1"/>
          </p:cNvCxnSpPr>
          <p:nvPr/>
        </p:nvCxnSpPr>
        <p:spPr>
          <a:xfrm flipH="1" flipV="1">
            <a:off x="4903898" y="1637816"/>
            <a:ext cx="273529" cy="304175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/>
          <p:nvPr/>
        </p:nvCxnSpPr>
        <p:spPr>
          <a:xfrm flipV="1">
            <a:off x="845464" y="2967285"/>
            <a:ext cx="1226" cy="18138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" name="모서리가 둥근 직사각형 45"/>
          <p:cNvSpPr/>
          <p:nvPr/>
        </p:nvSpPr>
        <p:spPr>
          <a:xfrm>
            <a:off x="1383418" y="4432890"/>
            <a:ext cx="259162" cy="264014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sp>
        <p:nvSpPr>
          <p:cNvPr id="195" name="모서리가 둥근 직사각형 45"/>
          <p:cNvSpPr/>
          <p:nvPr/>
        </p:nvSpPr>
        <p:spPr>
          <a:xfrm>
            <a:off x="1371087" y="4718011"/>
            <a:ext cx="271493" cy="2709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cxnSp>
        <p:nvCxnSpPr>
          <p:cNvPr id="196" name="직선 화살표 연결선 195"/>
          <p:cNvCxnSpPr/>
          <p:nvPr/>
        </p:nvCxnSpPr>
        <p:spPr>
          <a:xfrm flipH="1">
            <a:off x="576547" y="4229303"/>
            <a:ext cx="278090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/>
          <p:nvPr/>
        </p:nvCxnSpPr>
        <p:spPr>
          <a:xfrm flipH="1" flipV="1">
            <a:off x="200429" y="4454307"/>
            <a:ext cx="296905" cy="6065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직선 화살표 연결선 197"/>
          <p:cNvCxnSpPr/>
          <p:nvPr/>
        </p:nvCxnSpPr>
        <p:spPr>
          <a:xfrm flipH="1">
            <a:off x="423751" y="3970444"/>
            <a:ext cx="434491" cy="3912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831043" y="383963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참조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820672" y="4085647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포함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464738" y="4354710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데이터이동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1639450" y="4420722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하위 기능</a:t>
            </a:r>
            <a:endParaRPr lang="ko-KR" altLang="en-US" sz="1050" dirty="0"/>
          </a:p>
        </p:txBody>
      </p:sp>
      <p:sp>
        <p:nvSpPr>
          <p:cNvPr id="203" name="TextBox 202"/>
          <p:cNvSpPr txBox="1"/>
          <p:nvPr/>
        </p:nvSpPr>
        <p:spPr>
          <a:xfrm>
            <a:off x="1717889" y="4733722"/>
            <a:ext cx="3161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UI</a:t>
            </a:r>
            <a:endParaRPr lang="ko-KR" altLang="en-US" sz="1050" dirty="0"/>
          </a:p>
        </p:txBody>
      </p:sp>
      <p:sp>
        <p:nvSpPr>
          <p:cNvPr id="204" name="모서리가 둥근 직사각형 45"/>
          <p:cNvSpPr/>
          <p:nvPr/>
        </p:nvSpPr>
        <p:spPr>
          <a:xfrm>
            <a:off x="1371087" y="4108045"/>
            <a:ext cx="271493" cy="2709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717889" y="412375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모듈</a:t>
            </a:r>
          </a:p>
        </p:txBody>
      </p:sp>
      <p:cxnSp>
        <p:nvCxnSpPr>
          <p:cNvPr id="206" name="직선 화살표 연결선 205"/>
          <p:cNvCxnSpPr/>
          <p:nvPr/>
        </p:nvCxnSpPr>
        <p:spPr>
          <a:xfrm flipH="1">
            <a:off x="199939" y="4730597"/>
            <a:ext cx="277759" cy="3435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487438" y="4578413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무선 통신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41748" y="494978"/>
            <a:ext cx="345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 Server </a:t>
            </a:r>
            <a:r>
              <a:rPr lang="ko-KR" altLang="en-US" dirty="0"/>
              <a:t>비즈니스 아키텍처</a:t>
            </a:r>
          </a:p>
        </p:txBody>
      </p:sp>
      <p:sp>
        <p:nvSpPr>
          <p:cNvPr id="61" name="모서리가 둥근 직사각형 45"/>
          <p:cNvSpPr/>
          <p:nvPr/>
        </p:nvSpPr>
        <p:spPr>
          <a:xfrm>
            <a:off x="3156248" y="3051895"/>
            <a:ext cx="787873" cy="377604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>
              <a:defRPr/>
            </a:pPr>
            <a:r>
              <a:rPr lang="ko-KR" altLang="en-US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제휴사 </a:t>
            </a:r>
            <a:endParaRPr lang="en-US" altLang="ko-KR" sz="800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pPr defTabSz="1219170">
              <a:defRPr/>
            </a:pPr>
            <a:r>
              <a:rPr lang="ko-KR" altLang="en-US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콘텐츠 공유</a:t>
            </a:r>
            <a:endParaRPr lang="en-US" altLang="ko-KR" sz="800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cxnSp>
        <p:nvCxnSpPr>
          <p:cNvPr id="81" name="직선 화살표 연결선 80"/>
          <p:cNvCxnSpPr>
            <a:stCxn id="61" idx="0"/>
          </p:cNvCxnSpPr>
          <p:nvPr/>
        </p:nvCxnSpPr>
        <p:spPr>
          <a:xfrm flipH="1" flipV="1">
            <a:off x="3368183" y="2949653"/>
            <a:ext cx="182002" cy="102242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H="1" flipV="1">
            <a:off x="2721065" y="2916709"/>
            <a:ext cx="19438" cy="16908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H="1">
            <a:off x="3399466" y="2220226"/>
            <a:ext cx="148123" cy="30537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103" idx="2"/>
          </p:cNvCxnSpPr>
          <p:nvPr/>
        </p:nvCxnSpPr>
        <p:spPr>
          <a:xfrm>
            <a:off x="2795202" y="2179404"/>
            <a:ext cx="0" cy="16342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96" idx="1"/>
          </p:cNvCxnSpPr>
          <p:nvPr/>
        </p:nvCxnSpPr>
        <p:spPr>
          <a:xfrm>
            <a:off x="2036722" y="2194761"/>
            <a:ext cx="154217" cy="498576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00" idx="3"/>
            <a:endCxn id="96" idx="1"/>
          </p:cNvCxnSpPr>
          <p:nvPr/>
        </p:nvCxnSpPr>
        <p:spPr>
          <a:xfrm flipV="1">
            <a:off x="2141773" y="2693337"/>
            <a:ext cx="49166" cy="311056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flipV="1">
            <a:off x="2228914" y="2966764"/>
            <a:ext cx="118707" cy="129444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모서리가 둥근 직사각형 45"/>
          <p:cNvSpPr/>
          <p:nvPr/>
        </p:nvSpPr>
        <p:spPr>
          <a:xfrm>
            <a:off x="1367501" y="3814596"/>
            <a:ext cx="234602" cy="24660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ko-KR" altLang="en-US" sz="800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628773" y="3831731"/>
            <a:ext cx="10406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기능 카테고리</a:t>
            </a:r>
          </a:p>
        </p:txBody>
      </p:sp>
      <p:sp>
        <p:nvSpPr>
          <p:cNvPr id="128" name="모서리가 둥근 직사각형 45"/>
          <p:cNvSpPr/>
          <p:nvPr/>
        </p:nvSpPr>
        <p:spPr>
          <a:xfrm>
            <a:off x="4287576" y="1297117"/>
            <a:ext cx="796312" cy="313885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r>
              <a:rPr lang="ko-KR" altLang="en-US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제휴사 기능</a:t>
            </a:r>
          </a:p>
        </p:txBody>
      </p:sp>
      <p:cxnSp>
        <p:nvCxnSpPr>
          <p:cNvPr id="129" name="직선 화살표 연결선 128"/>
          <p:cNvCxnSpPr>
            <a:stCxn id="108" idx="1"/>
            <a:endCxn id="128" idx="3"/>
          </p:cNvCxnSpPr>
          <p:nvPr/>
        </p:nvCxnSpPr>
        <p:spPr>
          <a:xfrm flipH="1" flipV="1">
            <a:off x="5083888" y="1454060"/>
            <a:ext cx="167007" cy="20025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모서리가 둥근 직사각형 45"/>
          <p:cNvSpPr/>
          <p:nvPr/>
        </p:nvSpPr>
        <p:spPr>
          <a:xfrm>
            <a:off x="4121555" y="3046406"/>
            <a:ext cx="570849" cy="313885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r>
              <a:rPr lang="ko-KR" altLang="en-US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시스템 기능</a:t>
            </a:r>
          </a:p>
        </p:txBody>
      </p:sp>
      <p:sp>
        <p:nvSpPr>
          <p:cNvPr id="131" name="모서리가 둥근 직사각형 45"/>
          <p:cNvSpPr/>
          <p:nvPr/>
        </p:nvSpPr>
        <p:spPr>
          <a:xfrm>
            <a:off x="5028720" y="2527025"/>
            <a:ext cx="1208592" cy="240049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>
              <a:defRPr/>
            </a:pPr>
            <a:r>
              <a:rPr lang="ko-KR" altLang="en-US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백업 데이터 전송기능</a:t>
            </a:r>
            <a:endParaRPr lang="en-US" altLang="ko-KR" sz="800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33" name="모서리가 둥근 직사각형 45"/>
          <p:cNvSpPr/>
          <p:nvPr/>
        </p:nvSpPr>
        <p:spPr>
          <a:xfrm>
            <a:off x="5012144" y="2850325"/>
            <a:ext cx="1061224" cy="240049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>
              <a:defRPr/>
            </a:pPr>
            <a:r>
              <a:rPr lang="ko-KR" altLang="en-US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서버 데이터 관리</a:t>
            </a:r>
            <a:endParaRPr lang="en-US" altLang="ko-KR" sz="800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134" name="모서리가 둥근 직사각형 45"/>
          <p:cNvSpPr/>
          <p:nvPr/>
        </p:nvSpPr>
        <p:spPr>
          <a:xfrm>
            <a:off x="5012143" y="3183053"/>
            <a:ext cx="1077800" cy="30144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>
              <a:defRPr/>
            </a:pPr>
            <a:r>
              <a:rPr lang="ko-KR" altLang="en-US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장래 </a:t>
            </a:r>
            <a:r>
              <a:rPr lang="ko-KR" altLang="en-US" sz="800" b="1" dirty="0" err="1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리부팅</a:t>
            </a:r>
            <a:r>
              <a:rPr lang="ko-KR" altLang="en-US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후 </a:t>
            </a:r>
            <a:endParaRPr lang="en-US" altLang="ko-KR" sz="800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pPr defTabSz="1219170">
              <a:defRPr/>
            </a:pPr>
            <a:r>
              <a:rPr lang="ko-KR" altLang="en-US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데이터 복구 기능</a:t>
            </a:r>
            <a:endParaRPr lang="en-US" altLang="ko-KR" sz="800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cxnSp>
        <p:nvCxnSpPr>
          <p:cNvPr id="135" name="직선 화살표 연결선 134"/>
          <p:cNvCxnSpPr>
            <a:stCxn id="131" idx="1"/>
          </p:cNvCxnSpPr>
          <p:nvPr/>
        </p:nvCxnSpPr>
        <p:spPr>
          <a:xfrm flipH="1">
            <a:off x="4662700" y="2647050"/>
            <a:ext cx="366020" cy="41660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stCxn id="133" idx="1"/>
          </p:cNvCxnSpPr>
          <p:nvPr/>
        </p:nvCxnSpPr>
        <p:spPr>
          <a:xfrm flipH="1">
            <a:off x="4680749" y="2970350"/>
            <a:ext cx="331395" cy="23974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/>
          <p:nvPr/>
        </p:nvCxnSpPr>
        <p:spPr>
          <a:xfrm flipH="1" flipV="1">
            <a:off x="4692405" y="3335315"/>
            <a:ext cx="294542" cy="22955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모서리가 둥근 직사각형 45"/>
          <p:cNvSpPr/>
          <p:nvPr/>
        </p:nvSpPr>
        <p:spPr>
          <a:xfrm>
            <a:off x="685164" y="1701078"/>
            <a:ext cx="780790" cy="27010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r>
              <a:rPr lang="en-US" altLang="ko-KR" sz="800" b="1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To-do </a:t>
            </a:r>
            <a:r>
              <a:rPr lang="ko-KR" altLang="en-US" sz="8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기능</a:t>
            </a:r>
            <a:endParaRPr lang="en-US" altLang="ko-KR" sz="800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cxnSp>
        <p:nvCxnSpPr>
          <p:cNvPr id="144" name="직선 화살표 연결선 143"/>
          <p:cNvCxnSpPr/>
          <p:nvPr/>
        </p:nvCxnSpPr>
        <p:spPr>
          <a:xfrm flipH="1" flipV="1">
            <a:off x="735411" y="1491006"/>
            <a:ext cx="6244" cy="217984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화살표 연결선 144"/>
          <p:cNvCxnSpPr/>
          <p:nvPr/>
        </p:nvCxnSpPr>
        <p:spPr>
          <a:xfrm flipH="1">
            <a:off x="253162" y="4918290"/>
            <a:ext cx="277759" cy="3435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540661" y="4766106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유선 통신</a:t>
            </a:r>
          </a:p>
        </p:txBody>
      </p:sp>
      <p:cxnSp>
        <p:nvCxnSpPr>
          <p:cNvPr id="147" name="직선 화살표 연결선 146"/>
          <p:cNvCxnSpPr/>
          <p:nvPr/>
        </p:nvCxnSpPr>
        <p:spPr>
          <a:xfrm>
            <a:off x="4279486" y="3368500"/>
            <a:ext cx="8090" cy="593632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모서리가 둥근 직사각형 158"/>
          <p:cNvSpPr/>
          <p:nvPr/>
        </p:nvSpPr>
        <p:spPr>
          <a:xfrm>
            <a:off x="3864920" y="3985621"/>
            <a:ext cx="1321638" cy="26661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r>
              <a:rPr lang="en-US" altLang="ko-KR" sz="1333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DB Controller</a:t>
            </a:r>
            <a:endParaRPr lang="ko-KR" altLang="en-US" sz="1333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cxnSp>
        <p:nvCxnSpPr>
          <p:cNvPr id="149" name="직선 화살표 연결선 148"/>
          <p:cNvCxnSpPr/>
          <p:nvPr/>
        </p:nvCxnSpPr>
        <p:spPr>
          <a:xfrm flipH="1">
            <a:off x="1480486" y="719203"/>
            <a:ext cx="2684407" cy="634958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모서리가 둥근 직사각형 47"/>
          <p:cNvSpPr/>
          <p:nvPr/>
        </p:nvSpPr>
        <p:spPr>
          <a:xfrm>
            <a:off x="4149983" y="428536"/>
            <a:ext cx="1769256" cy="3416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r>
              <a:rPr lang="en-US" altLang="ko-KR" sz="1333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Main Controller</a:t>
            </a:r>
            <a:endParaRPr lang="ko-KR" altLang="en-US" sz="1333" b="1" dirty="0">
              <a:solidFill>
                <a:prstClr val="black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cxnSp>
        <p:nvCxnSpPr>
          <p:cNvPr id="152" name="직선 화살표 연결선 151"/>
          <p:cNvCxnSpPr/>
          <p:nvPr/>
        </p:nvCxnSpPr>
        <p:spPr>
          <a:xfrm flipH="1">
            <a:off x="1312026" y="787324"/>
            <a:ext cx="2933938" cy="1856595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/>
          <p:nvPr/>
        </p:nvCxnSpPr>
        <p:spPr>
          <a:xfrm flipH="1">
            <a:off x="2971198" y="787324"/>
            <a:ext cx="1330911" cy="1638585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/>
          <p:nvPr/>
        </p:nvCxnSpPr>
        <p:spPr>
          <a:xfrm>
            <a:off x="4563307" y="776988"/>
            <a:ext cx="24107" cy="493209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/>
          <p:nvPr/>
        </p:nvCxnSpPr>
        <p:spPr>
          <a:xfrm flipH="1">
            <a:off x="4222313" y="810599"/>
            <a:ext cx="85931" cy="2241296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7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1" name="그룹 19460"/>
          <p:cNvGrpSpPr/>
          <p:nvPr/>
        </p:nvGrpSpPr>
        <p:grpSpPr>
          <a:xfrm>
            <a:off x="260648" y="1320527"/>
            <a:ext cx="6415358" cy="2412940"/>
            <a:chOff x="91742" y="1056052"/>
            <a:chExt cx="6649625" cy="2739834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143808" y="1342599"/>
              <a:ext cx="6597559" cy="245328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1742" y="1056052"/>
              <a:ext cx="1168775" cy="262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b="1" dirty="0">
                  <a:solidFill>
                    <a:prstClr val="black"/>
                  </a:solidFill>
                  <a:latin typeface="KT&amp;G 상상제목 B" panose="02000300000000000000" pitchFamily="2" charset="-127"/>
                  <a:ea typeface="KT&amp;G 상상제목 B" panose="02000300000000000000" pitchFamily="2" charset="-127"/>
                </a:rPr>
                <a:t>DB Server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  <a:cs typeface="+mn-cs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3790167" y="2364598"/>
              <a:ext cx="1080120" cy="42220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T&amp;G 상상제목 B" panose="02000300000000000000" pitchFamily="2" charset="-127"/>
                  <a:ea typeface="KT&amp;G 상상제목 B" panose="02000300000000000000" pitchFamily="2" charset="-127"/>
                  <a:cs typeface="+mn-cs"/>
                </a:rPr>
                <a:t>DB Storage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  <a:cs typeface="+mn-cs"/>
              </a:endParaRPr>
            </a:p>
          </p:txBody>
        </p:sp>
      </p:grp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857251" y="667619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857251" y="667619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857251" y="667619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92696" y="443762"/>
            <a:ext cx="5112568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</a:rPr>
              <a:t>8.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</a:rPr>
              <a:t>아키텍처 실체화</a:t>
            </a:r>
            <a:br>
              <a:rPr lang="en-US" altLang="ko-KR" sz="16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</a:br>
            <a:r>
              <a:rPr lang="en-US" altLang="ko-KR" sz="7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 </a:t>
            </a:r>
            <a:br>
              <a:rPr lang="en-US" altLang="ko-KR" sz="16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</a:b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</a:rPr>
              <a:t>8.2 </a:t>
            </a:r>
            <a:r>
              <a:rPr lang="ko-KR" altLang="en-US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아키텍처 뷰 작성 </a:t>
            </a:r>
            <a:r>
              <a:rPr lang="en-US" altLang="ko-KR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: 3</a:t>
            </a:r>
            <a:r>
              <a:rPr lang="ko-KR" altLang="en-US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차 </a:t>
            </a:r>
            <a:r>
              <a:rPr lang="en-US" altLang="ko-KR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(3</a:t>
            </a:r>
            <a:r>
              <a:rPr lang="ko-KR" altLang="en-US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차 설계에서는 </a:t>
            </a:r>
            <a:r>
              <a:rPr lang="ko-KR" altLang="en-US" sz="900" b="1" dirty="0" err="1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모듈별</a:t>
            </a:r>
            <a:r>
              <a:rPr lang="en-US" altLang="ko-KR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/ </a:t>
            </a:r>
            <a:r>
              <a:rPr lang="ko-KR" altLang="en-US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기능별 아키텍처 설계를 하겠습니다</a:t>
            </a:r>
            <a:r>
              <a:rPr lang="en-US" altLang="ko-KR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.)</a:t>
            </a:r>
            <a:r>
              <a:rPr lang="ko-KR" altLang="en-US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</a:endParaRPr>
          </a:p>
        </p:txBody>
      </p:sp>
      <p:sp>
        <p:nvSpPr>
          <p:cNvPr id="33" name="모서리가 둥근 직사각형 47"/>
          <p:cNvSpPr/>
          <p:nvPr/>
        </p:nvSpPr>
        <p:spPr>
          <a:xfrm>
            <a:off x="745273" y="2416468"/>
            <a:ext cx="885817" cy="37182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DB Controller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sp>
        <p:nvSpPr>
          <p:cNvPr id="41" name="모서리가 둥근 직사각형 45"/>
          <p:cNvSpPr/>
          <p:nvPr/>
        </p:nvSpPr>
        <p:spPr>
          <a:xfrm>
            <a:off x="5410587" y="2477883"/>
            <a:ext cx="1186571" cy="371827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  <a:cs typeface="+mn-cs"/>
              </a:rPr>
              <a:t>DB </a:t>
            </a:r>
            <a:r>
              <a:rPr lang="ko-KR" altLang="en-US" sz="10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관리 기능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sp>
        <p:nvSpPr>
          <p:cNvPr id="42" name="모서리가 둥근 직사각형 45"/>
          <p:cNvSpPr/>
          <p:nvPr/>
        </p:nvSpPr>
        <p:spPr>
          <a:xfrm>
            <a:off x="2280704" y="1676669"/>
            <a:ext cx="1912671" cy="197038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Main Server </a:t>
            </a:r>
            <a:r>
              <a:rPr lang="ko-KR" altLang="en-US" sz="10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신호</a:t>
            </a:r>
            <a:r>
              <a:rPr lang="en-US" altLang="ko-KR" sz="10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/</a:t>
            </a:r>
            <a:r>
              <a:rPr lang="ko-KR" altLang="en-US" sz="10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응답 기능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cxnSp>
        <p:nvCxnSpPr>
          <p:cNvPr id="54" name="직선 화살표 연결선 53"/>
          <p:cNvCxnSpPr>
            <a:stCxn id="42" idx="1"/>
          </p:cNvCxnSpPr>
          <p:nvPr/>
        </p:nvCxnSpPr>
        <p:spPr>
          <a:xfrm flipH="1">
            <a:off x="1923184" y="1775188"/>
            <a:ext cx="357520" cy="151779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모서리가 둥근 직사각형 45"/>
          <p:cNvSpPr/>
          <p:nvPr/>
        </p:nvSpPr>
        <p:spPr>
          <a:xfrm>
            <a:off x="5248536" y="4251952"/>
            <a:ext cx="259162" cy="264014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6178" y="976518"/>
            <a:ext cx="4397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DB Server , DB Controller </a:t>
            </a:r>
            <a:r>
              <a:rPr lang="ko-KR" altLang="en-US" dirty="0"/>
              <a:t>모듈 아키텍처</a:t>
            </a:r>
          </a:p>
        </p:txBody>
      </p:sp>
      <p:sp>
        <p:nvSpPr>
          <p:cNvPr id="65" name="모서리가 둥근 직사각형 45"/>
          <p:cNvSpPr/>
          <p:nvPr/>
        </p:nvSpPr>
        <p:spPr>
          <a:xfrm>
            <a:off x="5236205" y="4537073"/>
            <a:ext cx="271493" cy="2709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 flipH="1">
            <a:off x="4429732" y="4249454"/>
            <a:ext cx="278090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H="1" flipV="1">
            <a:off x="4053614" y="4474458"/>
            <a:ext cx="296905" cy="6065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H="1">
            <a:off x="4866227" y="2658110"/>
            <a:ext cx="505724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H="1">
            <a:off x="4276936" y="3990595"/>
            <a:ext cx="434491" cy="3912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4684228" y="385979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참조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673857" y="410579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포함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317923" y="4374861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데이터이동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504568" y="4239784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하위 기능</a:t>
            </a:r>
            <a:endParaRPr lang="ko-KR" altLang="en-US" sz="1050" dirty="0"/>
          </a:p>
        </p:txBody>
      </p:sp>
      <p:sp>
        <p:nvSpPr>
          <p:cNvPr id="113" name="TextBox 112"/>
          <p:cNvSpPr txBox="1"/>
          <p:nvPr/>
        </p:nvSpPr>
        <p:spPr>
          <a:xfrm>
            <a:off x="5583007" y="4552784"/>
            <a:ext cx="3161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UI</a:t>
            </a:r>
            <a:endParaRPr lang="ko-KR" altLang="en-US" sz="1050" dirty="0"/>
          </a:p>
        </p:txBody>
      </p:sp>
      <p:sp>
        <p:nvSpPr>
          <p:cNvPr id="114" name="모서리가 둥근 직사각형 45"/>
          <p:cNvSpPr/>
          <p:nvPr/>
        </p:nvSpPr>
        <p:spPr>
          <a:xfrm>
            <a:off x="5236205" y="3927107"/>
            <a:ext cx="271493" cy="2709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583007" y="394281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모듈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6178" y="3831215"/>
            <a:ext cx="37410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로그인 모듈은 회원 가입 기능을 통해 </a:t>
            </a:r>
            <a:r>
              <a:rPr lang="en-US" altLang="ko-KR" sz="1000" dirty="0"/>
              <a:t>Main Server</a:t>
            </a:r>
            <a:r>
              <a:rPr lang="ko-KR" altLang="en-US" sz="1000" dirty="0"/>
              <a:t>에 회원정보를 저장한다</a:t>
            </a:r>
            <a:r>
              <a:rPr lang="en-US" altLang="ko-KR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자동 로그인 기능은 </a:t>
            </a:r>
            <a:r>
              <a:rPr lang="en-US" altLang="ko-KR" sz="1000" dirty="0"/>
              <a:t>Local</a:t>
            </a:r>
            <a:r>
              <a:rPr lang="ko-KR" altLang="en-US" sz="1000" dirty="0"/>
              <a:t>에 저장된 회원정보를 참조하여 서버의 데이터 권한을 얻어서 로컬에 갱신한다</a:t>
            </a:r>
            <a:r>
              <a:rPr lang="en-US" altLang="ko-KR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저장된 로컬 데이터는 회원 관리에서 참조하여 회원정보에 맞는 사용자 </a:t>
            </a:r>
            <a:r>
              <a:rPr lang="en-US" altLang="ko-KR" sz="1000" dirty="0"/>
              <a:t>UI</a:t>
            </a:r>
            <a:r>
              <a:rPr lang="ko-KR" altLang="en-US" sz="1000" dirty="0"/>
              <a:t>를 선택하게 된다</a:t>
            </a:r>
            <a:r>
              <a:rPr lang="en-US" altLang="ko-KR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이후 </a:t>
            </a:r>
            <a:r>
              <a:rPr lang="en-US" altLang="ko-KR" sz="1000" dirty="0"/>
              <a:t>View </a:t>
            </a:r>
            <a:r>
              <a:rPr lang="ko-KR" altLang="en-US" sz="1000" dirty="0"/>
              <a:t>는 모든 동작에서 회원관리 모듈 정보를 참조한다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20" name="모서리가 둥근 직사각형 45"/>
          <p:cNvSpPr/>
          <p:nvPr/>
        </p:nvSpPr>
        <p:spPr>
          <a:xfrm>
            <a:off x="736613" y="1873707"/>
            <a:ext cx="1186571" cy="37182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  <a:cs typeface="+mn-cs"/>
              </a:rPr>
              <a:t>모니터링 모듈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cxnSp>
        <p:nvCxnSpPr>
          <p:cNvPr id="124" name="직선 화살표 연결선 123"/>
          <p:cNvCxnSpPr/>
          <p:nvPr/>
        </p:nvCxnSpPr>
        <p:spPr>
          <a:xfrm flipH="1">
            <a:off x="1629206" y="2267061"/>
            <a:ext cx="1884" cy="243156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triangl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>
            <a:off x="93611" y="2576093"/>
            <a:ext cx="651662" cy="4841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headEnd type="triangl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 flipH="1">
            <a:off x="4053124" y="4750748"/>
            <a:ext cx="277759" cy="3435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4340623" y="4598564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유선 통신</a:t>
            </a:r>
          </a:p>
        </p:txBody>
      </p:sp>
      <p:cxnSp>
        <p:nvCxnSpPr>
          <p:cNvPr id="56" name="직선 화살표 연결선 55"/>
          <p:cNvCxnSpPr>
            <a:endCxn id="46" idx="1"/>
          </p:cNvCxnSpPr>
          <p:nvPr/>
        </p:nvCxnSpPr>
        <p:spPr>
          <a:xfrm>
            <a:off x="1653681" y="2658862"/>
            <a:ext cx="2175096" cy="0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triangl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90636" y="2054779"/>
            <a:ext cx="651662" cy="4841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headEnd type="triangl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45"/>
          <p:cNvSpPr/>
          <p:nvPr/>
        </p:nvSpPr>
        <p:spPr>
          <a:xfrm>
            <a:off x="2292644" y="1950025"/>
            <a:ext cx="1912671" cy="197038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모니터 시스템 호출 기능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cxnSp>
        <p:nvCxnSpPr>
          <p:cNvPr id="71" name="직선 화살표 연결선 70"/>
          <p:cNvCxnSpPr/>
          <p:nvPr/>
        </p:nvCxnSpPr>
        <p:spPr>
          <a:xfrm flipH="1">
            <a:off x="1923184" y="2027336"/>
            <a:ext cx="357520" cy="43739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45"/>
          <p:cNvSpPr/>
          <p:nvPr/>
        </p:nvSpPr>
        <p:spPr>
          <a:xfrm>
            <a:off x="2279332" y="2204526"/>
            <a:ext cx="2071187" cy="20239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noProof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복구 데이터 영역 선택 전송 기능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cxnSp>
        <p:nvCxnSpPr>
          <p:cNvPr id="73" name="직선 화살표 연결선 72"/>
          <p:cNvCxnSpPr/>
          <p:nvPr/>
        </p:nvCxnSpPr>
        <p:spPr>
          <a:xfrm flipH="1" flipV="1">
            <a:off x="1923184" y="2223381"/>
            <a:ext cx="356148" cy="5713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모서리가 둥근 직사각형 45"/>
          <p:cNvSpPr/>
          <p:nvPr/>
        </p:nvSpPr>
        <p:spPr>
          <a:xfrm>
            <a:off x="531458" y="3080437"/>
            <a:ext cx="1186571" cy="371827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데이터 수신 기능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124744" y="2808540"/>
            <a:ext cx="10641" cy="267266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모서리가 둥근 직사각형 45"/>
          <p:cNvSpPr/>
          <p:nvPr/>
        </p:nvSpPr>
        <p:spPr>
          <a:xfrm>
            <a:off x="1878153" y="3080437"/>
            <a:ext cx="1186571" cy="371827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데이터 전송 기능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cxnSp>
        <p:nvCxnSpPr>
          <p:cNvPr id="81" name="직선 화살표 연결선 80"/>
          <p:cNvCxnSpPr/>
          <p:nvPr/>
        </p:nvCxnSpPr>
        <p:spPr>
          <a:xfrm flipH="1" flipV="1">
            <a:off x="1631090" y="2792926"/>
            <a:ext cx="247063" cy="28288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34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1" name="그룹 19460"/>
          <p:cNvGrpSpPr/>
          <p:nvPr/>
        </p:nvGrpSpPr>
        <p:grpSpPr>
          <a:xfrm>
            <a:off x="260648" y="1320527"/>
            <a:ext cx="6415358" cy="2412940"/>
            <a:chOff x="91742" y="1056052"/>
            <a:chExt cx="6649625" cy="2739834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143808" y="1342599"/>
              <a:ext cx="6597559" cy="245328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1742" y="1056052"/>
              <a:ext cx="1567387" cy="262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900" b="1" dirty="0">
                  <a:solidFill>
                    <a:prstClr val="black"/>
                  </a:solidFill>
                  <a:latin typeface="KT&amp;G 상상제목 B" panose="02000300000000000000" pitchFamily="2" charset="-127"/>
                  <a:ea typeface="KT&amp;G 상상제목 B" panose="02000300000000000000" pitchFamily="2" charset="-127"/>
                </a:rPr>
                <a:t>모니터링 시스템 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  <a:cs typeface="+mn-cs"/>
              </a:endParaRPr>
            </a:p>
          </p:txBody>
        </p:sp>
      </p:grp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857251" y="667619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857251" y="667619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857251" y="667619"/>
            <a:ext cx="103939" cy="20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92696" y="443762"/>
            <a:ext cx="5112568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</a:rPr>
              <a:t>8.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</a:rPr>
              <a:t>아키텍처 실체화</a:t>
            </a:r>
            <a:br>
              <a:rPr lang="en-US" altLang="ko-KR" sz="16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</a:br>
            <a:r>
              <a:rPr lang="en-US" altLang="ko-KR" sz="7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 </a:t>
            </a:r>
            <a:br>
              <a:rPr lang="en-US" altLang="ko-KR" sz="16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</a:br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itchFamily="50" charset="-127"/>
              </a:rPr>
              <a:t>8.2 </a:t>
            </a:r>
            <a:r>
              <a:rPr lang="ko-KR" altLang="en-US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아키텍처 뷰 작성 </a:t>
            </a:r>
            <a:r>
              <a:rPr lang="en-US" altLang="ko-KR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: 3</a:t>
            </a:r>
            <a:r>
              <a:rPr lang="ko-KR" altLang="en-US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차 </a:t>
            </a:r>
            <a:r>
              <a:rPr lang="en-US" altLang="ko-KR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(3</a:t>
            </a:r>
            <a:r>
              <a:rPr lang="ko-KR" altLang="en-US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차 설계에서는 </a:t>
            </a:r>
            <a:r>
              <a:rPr lang="ko-KR" altLang="en-US" sz="900" b="1" dirty="0" err="1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모듈별</a:t>
            </a:r>
            <a:r>
              <a:rPr lang="en-US" altLang="ko-KR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/ </a:t>
            </a:r>
            <a:r>
              <a:rPr lang="ko-KR" altLang="en-US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기능별 아키텍처 설계를 하겠습니다</a:t>
            </a:r>
            <a:r>
              <a:rPr lang="en-US" altLang="ko-KR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.)</a:t>
            </a:r>
            <a:r>
              <a:rPr lang="ko-KR" altLang="en-US" sz="9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</a:t>
            </a:r>
            <a:endParaRPr lang="ko-KR" altLang="en-US" sz="900" b="1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itchFamily="50" charset="-127"/>
            </a:endParaRPr>
          </a:p>
        </p:txBody>
      </p:sp>
      <p:sp>
        <p:nvSpPr>
          <p:cNvPr id="63" name="모서리가 둥근 직사각형 45"/>
          <p:cNvSpPr/>
          <p:nvPr/>
        </p:nvSpPr>
        <p:spPr>
          <a:xfrm>
            <a:off x="5248536" y="4251952"/>
            <a:ext cx="259162" cy="264014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6178" y="976518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모니터링 시스템</a:t>
            </a:r>
            <a:r>
              <a:rPr lang="en-US" altLang="ko-KR" dirty="0"/>
              <a:t> </a:t>
            </a:r>
            <a:r>
              <a:rPr lang="ko-KR" altLang="en-US" dirty="0"/>
              <a:t>모듈 아키텍처</a:t>
            </a:r>
          </a:p>
        </p:txBody>
      </p:sp>
      <p:sp>
        <p:nvSpPr>
          <p:cNvPr id="65" name="모서리가 둥근 직사각형 45"/>
          <p:cNvSpPr/>
          <p:nvPr/>
        </p:nvSpPr>
        <p:spPr>
          <a:xfrm>
            <a:off x="5236205" y="4537073"/>
            <a:ext cx="271493" cy="2709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 flipH="1">
            <a:off x="4429732" y="4249454"/>
            <a:ext cx="278090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H="1" flipV="1">
            <a:off x="4053614" y="4474458"/>
            <a:ext cx="296905" cy="6065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H="1">
            <a:off x="4276936" y="3990595"/>
            <a:ext cx="434491" cy="3912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4684228" y="385979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참조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673857" y="410579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포함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317923" y="4374861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데이터이동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504568" y="4239784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하위 기능</a:t>
            </a:r>
            <a:endParaRPr lang="ko-KR" altLang="en-US" sz="1050" dirty="0"/>
          </a:p>
        </p:txBody>
      </p:sp>
      <p:sp>
        <p:nvSpPr>
          <p:cNvPr id="113" name="TextBox 112"/>
          <p:cNvSpPr txBox="1"/>
          <p:nvPr/>
        </p:nvSpPr>
        <p:spPr>
          <a:xfrm>
            <a:off x="5583007" y="4552784"/>
            <a:ext cx="3161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UI</a:t>
            </a:r>
            <a:endParaRPr lang="ko-KR" altLang="en-US" sz="1050" dirty="0"/>
          </a:p>
        </p:txBody>
      </p:sp>
      <p:sp>
        <p:nvSpPr>
          <p:cNvPr id="114" name="모서리가 둥근 직사각형 45"/>
          <p:cNvSpPr/>
          <p:nvPr/>
        </p:nvSpPr>
        <p:spPr>
          <a:xfrm>
            <a:off x="5236205" y="3927107"/>
            <a:ext cx="271493" cy="2709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583007" y="394281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모듈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6178" y="3831215"/>
            <a:ext cx="3741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모니터링 시스템은 </a:t>
            </a:r>
          </a:p>
        </p:txBody>
      </p:sp>
      <p:sp>
        <p:nvSpPr>
          <p:cNvPr id="120" name="모서리가 둥근 직사각형 45"/>
          <p:cNvSpPr/>
          <p:nvPr/>
        </p:nvSpPr>
        <p:spPr>
          <a:xfrm>
            <a:off x="2440109" y="1885729"/>
            <a:ext cx="1186571" cy="37182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  <a:cs typeface="+mn-cs"/>
              </a:rPr>
              <a:t>모니터링 시스템</a:t>
            </a:r>
          </a:p>
        </p:txBody>
      </p:sp>
      <p:cxnSp>
        <p:nvCxnSpPr>
          <p:cNvPr id="128" name="직선 화살표 연결선 127"/>
          <p:cNvCxnSpPr/>
          <p:nvPr/>
        </p:nvCxnSpPr>
        <p:spPr>
          <a:xfrm>
            <a:off x="3033395" y="1453950"/>
            <a:ext cx="0" cy="407796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headEnd type="triangl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 flipH="1">
            <a:off x="4053124" y="4750748"/>
            <a:ext cx="277759" cy="3435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4340623" y="4598564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유선 통신</a:t>
            </a:r>
          </a:p>
        </p:txBody>
      </p:sp>
      <p:cxnSp>
        <p:nvCxnSpPr>
          <p:cNvPr id="58" name="직선 화살표 연결선 57"/>
          <p:cNvCxnSpPr/>
          <p:nvPr/>
        </p:nvCxnSpPr>
        <p:spPr>
          <a:xfrm flipV="1">
            <a:off x="3626680" y="1440784"/>
            <a:ext cx="1406973" cy="630858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headEnd type="triangl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모서리가 둥근 직사각형 45"/>
          <p:cNvSpPr/>
          <p:nvPr/>
        </p:nvSpPr>
        <p:spPr>
          <a:xfrm>
            <a:off x="2336246" y="2620114"/>
            <a:ext cx="1186571" cy="371827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데이터 수신 기능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cxnSp>
        <p:nvCxnSpPr>
          <p:cNvPr id="78" name="직선 화살표 연결선 77"/>
          <p:cNvCxnSpPr>
            <a:endCxn id="120" idx="2"/>
          </p:cNvCxnSpPr>
          <p:nvPr/>
        </p:nvCxnSpPr>
        <p:spPr>
          <a:xfrm flipV="1">
            <a:off x="2986144" y="2257556"/>
            <a:ext cx="47251" cy="338575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모서리가 둥근 직사각형 45"/>
          <p:cNvSpPr/>
          <p:nvPr/>
        </p:nvSpPr>
        <p:spPr>
          <a:xfrm>
            <a:off x="3596092" y="2623684"/>
            <a:ext cx="1186571" cy="371827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데이터 전송 기능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cxnSp>
        <p:nvCxnSpPr>
          <p:cNvPr id="81" name="직선 화살표 연결선 80"/>
          <p:cNvCxnSpPr>
            <a:stCxn id="80" idx="0"/>
          </p:cNvCxnSpPr>
          <p:nvPr/>
        </p:nvCxnSpPr>
        <p:spPr>
          <a:xfrm flipH="1" flipV="1">
            <a:off x="3596092" y="2279083"/>
            <a:ext cx="593286" cy="34460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모서리가 둥근 직사각형 45"/>
          <p:cNvSpPr/>
          <p:nvPr/>
        </p:nvSpPr>
        <p:spPr>
          <a:xfrm>
            <a:off x="5033653" y="1069305"/>
            <a:ext cx="1186571" cy="37182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&amp;G 상상제목 B" panose="02000300000000000000" pitchFamily="2" charset="-127"/>
                <a:ea typeface="KT&amp;G 상상제목 B" panose="02000300000000000000" pitchFamily="2" charset="-127"/>
                <a:cs typeface="+mn-cs"/>
              </a:rPr>
              <a:t>모니터링 모듈</a:t>
            </a:r>
          </a:p>
        </p:txBody>
      </p:sp>
      <p:sp>
        <p:nvSpPr>
          <p:cNvPr id="48" name="모서리가 둥근 직사각형 45"/>
          <p:cNvSpPr/>
          <p:nvPr/>
        </p:nvSpPr>
        <p:spPr>
          <a:xfrm>
            <a:off x="548680" y="2624233"/>
            <a:ext cx="1714291" cy="371827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Main Server </a:t>
            </a:r>
            <a:r>
              <a:rPr lang="ko-KR" altLang="en-US" sz="1000" b="1" dirty="0" err="1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리부팅</a:t>
            </a:r>
            <a:r>
              <a:rPr lang="ko-KR" altLang="en-US" sz="1000" b="1" dirty="0">
                <a:solidFill>
                  <a:prstClr val="black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기능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&amp;G 상상제목 B" panose="02000300000000000000" pitchFamily="2" charset="-127"/>
              <a:ea typeface="KT&amp;G 상상제목 B" panose="02000300000000000000" pitchFamily="2" charset="-127"/>
              <a:cs typeface="+mn-cs"/>
            </a:endParaRPr>
          </a:p>
        </p:txBody>
      </p:sp>
      <p:cxnSp>
        <p:nvCxnSpPr>
          <p:cNvPr id="49" name="직선 화살표 연결선 48"/>
          <p:cNvCxnSpPr>
            <a:stCxn id="48" idx="0"/>
          </p:cNvCxnSpPr>
          <p:nvPr/>
        </p:nvCxnSpPr>
        <p:spPr>
          <a:xfrm flipV="1">
            <a:off x="1405826" y="2194180"/>
            <a:ext cx="1039603" cy="43005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화살표: 위쪽 56"/>
          <p:cNvSpPr/>
          <p:nvPr/>
        </p:nvSpPr>
        <p:spPr>
          <a:xfrm>
            <a:off x="5646796" y="3285936"/>
            <a:ext cx="192915" cy="261706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470210" y="3326998"/>
            <a:ext cx="12171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>
                <a:latin typeface="+mn-ea"/>
              </a:rPr>
              <a:t>리부팅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60" name="화살표: 위쪽 59"/>
          <p:cNvSpPr/>
          <p:nvPr/>
        </p:nvSpPr>
        <p:spPr>
          <a:xfrm>
            <a:off x="2492897" y="1475138"/>
            <a:ext cx="322726" cy="341370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835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14906</TotalTime>
  <Words>9273</Words>
  <Application>Microsoft Office PowerPoint</Application>
  <PresentationFormat>사용자 지정</PresentationFormat>
  <Paragraphs>2061</Paragraphs>
  <Slides>92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104" baseType="lpstr">
      <vt:lpstr>Arial</vt:lpstr>
      <vt:lpstr>KT&amp;G 상상본문 M</vt:lpstr>
      <vt:lpstr>10X10 Bold</vt:lpstr>
      <vt:lpstr>Wingdings</vt:lpstr>
      <vt:lpstr>KT&amp;G 상상제목 B</vt:lpstr>
      <vt:lpstr>맑은 고딕</vt:lpstr>
      <vt:lpstr>Times New Roman</vt:lpstr>
      <vt:lpstr>10X10</vt:lpstr>
      <vt:lpstr>함초롬바탕</vt:lpstr>
      <vt:lpstr>Meiryo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소셜 네트워크 서비스</vt:lpstr>
      <vt:lpstr>소셜 네트워크 서비스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2.1 제품 명세 및 시스템 구조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sec</dc:creator>
  <cp:lastModifiedBy>한창민</cp:lastModifiedBy>
  <cp:revision>1087</cp:revision>
  <cp:lastPrinted>2016-11-21T05:52:47Z</cp:lastPrinted>
  <dcterms:created xsi:type="dcterms:W3CDTF">2015-03-17T10:14:13Z</dcterms:created>
  <dcterms:modified xsi:type="dcterms:W3CDTF">2016-12-05T21:55:28Z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